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6"/>
  </p:notesMasterIdLst>
  <p:handoutMasterIdLst>
    <p:handoutMasterId r:id="rId47"/>
  </p:handoutMasterIdLst>
  <p:sldIdLst>
    <p:sldId id="277" r:id="rId3"/>
    <p:sldId id="542" r:id="rId4"/>
    <p:sldId id="592" r:id="rId5"/>
    <p:sldId id="544" r:id="rId6"/>
    <p:sldId id="545" r:id="rId7"/>
    <p:sldId id="593" r:id="rId8"/>
    <p:sldId id="548" r:id="rId9"/>
    <p:sldId id="579" r:id="rId10"/>
    <p:sldId id="594" r:id="rId11"/>
    <p:sldId id="547" r:id="rId12"/>
    <p:sldId id="550" r:id="rId13"/>
    <p:sldId id="551" r:id="rId14"/>
    <p:sldId id="552" r:id="rId15"/>
    <p:sldId id="553" r:id="rId16"/>
    <p:sldId id="554" r:id="rId17"/>
    <p:sldId id="555" r:id="rId18"/>
    <p:sldId id="556" r:id="rId19"/>
    <p:sldId id="567" r:id="rId20"/>
    <p:sldId id="568" r:id="rId21"/>
    <p:sldId id="569" r:id="rId22"/>
    <p:sldId id="570" r:id="rId23"/>
    <p:sldId id="571" r:id="rId24"/>
    <p:sldId id="572" r:id="rId25"/>
    <p:sldId id="573" r:id="rId26"/>
    <p:sldId id="557" r:id="rId27"/>
    <p:sldId id="510" r:id="rId28"/>
    <p:sldId id="582" r:id="rId29"/>
    <p:sldId id="583" r:id="rId30"/>
    <p:sldId id="517" r:id="rId31"/>
    <p:sldId id="584" r:id="rId32"/>
    <p:sldId id="585" r:id="rId33"/>
    <p:sldId id="482" r:id="rId34"/>
    <p:sldId id="578" r:id="rId35"/>
    <p:sldId id="566" r:id="rId36"/>
    <p:sldId id="574" r:id="rId37"/>
    <p:sldId id="575" r:id="rId38"/>
    <p:sldId id="586" r:id="rId39"/>
    <p:sldId id="587" r:id="rId40"/>
    <p:sldId id="588" r:id="rId41"/>
    <p:sldId id="589" r:id="rId42"/>
    <p:sldId id="591" r:id="rId43"/>
    <p:sldId id="590" r:id="rId44"/>
    <p:sldId id="276" r:id="rId45"/>
  </p:sldIdLst>
  <p:sldSz cx="9144000" cy="5143500" type="screen16x9"/>
  <p:notesSz cx="6761163" cy="9942513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2D47"/>
    <a:srgbClr val="B9F797"/>
    <a:srgbClr val="F78D85"/>
    <a:srgbClr val="FFFFCC"/>
    <a:srgbClr val="A8246F"/>
    <a:srgbClr val="FF5050"/>
    <a:srgbClr val="F9946B"/>
    <a:srgbClr val="FF7C80"/>
    <a:srgbClr val="CC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6686" autoAdjust="0"/>
  </p:normalViewPr>
  <p:slideViewPr>
    <p:cSldViewPr snapToGrid="0">
      <p:cViewPr>
        <p:scale>
          <a:sx n="63" d="100"/>
          <a:sy n="63" d="100"/>
        </p:scale>
        <p:origin x="-2222" y="-96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41;&#1056;&#1048;&#1060;&#1048;&#1053;&#1043;%20(&#1087;&#1088;&#1080;&#1077;&#1084;%20&#1057;&#1055;&#1054;)\&#1041;&#1088;&#1080;&#1092;&#1080;&#1085;&#1075;%20(&#1087;&#1088;&#1077;&#1079;&#1077;&#1085;&#1090;&#1072;&#1094;&#1080;&#1103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выпуск 9-классов общеобразовательных учреждений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Лист1!$B$3:$D$3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 (прогноз)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35229</c:v>
                </c:pt>
                <c:pt idx="1">
                  <c:v>33728</c:v>
                </c:pt>
                <c:pt idx="2">
                  <c:v>34444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прием в профессиональные образовательные организации на базе 9-классов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Лист1!$B$3:$D$3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 (прогноз)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17050</c:v>
                </c:pt>
                <c:pt idx="1">
                  <c:v>17202</c:v>
                </c:pt>
                <c:pt idx="2">
                  <c:v>17565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389120"/>
        <c:axId val="72427008"/>
      </c:barChart>
      <c:catAx>
        <c:axId val="70389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72427008"/>
        <c:crosses val="autoZero"/>
        <c:auto val="1"/>
        <c:lblAlgn val="ctr"/>
        <c:lblOffset val="100"/>
        <c:noMultiLvlLbl val="0"/>
      </c:catAx>
      <c:valAx>
        <c:axId val="72427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0389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793E7-C9DB-4FA7-B144-9A964202C13E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320"/>
            <a:ext cx="2930574" cy="4976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320"/>
            <a:ext cx="2930574" cy="4976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AA760-03E0-44EE-A0B3-FC2599D1C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225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29838" cy="49885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0" y="3"/>
            <a:ext cx="2929838" cy="49885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7147177A-7F07-4BD7-A61D-A6B2776C3305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7"/>
            <a:ext cx="5408930" cy="3914865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29838" cy="498851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0" y="9443663"/>
            <a:ext cx="2929838" cy="498851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5564A7C8-C9E8-4321-A2B2-8989047EA4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07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493C7-8711-4318-89C0-D8C5BBEE19D9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5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493C7-8711-4318-89C0-D8C5BBEE19D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79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493C7-8711-4318-89C0-D8C5BBEE19D9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79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493C7-8711-4318-89C0-D8C5BBEE19D9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7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0B57-CD9F-456A-AF4F-492930D2AD4C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3237-BA9E-4AD4-947D-3717A5D91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59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0B57-CD9F-456A-AF4F-492930D2AD4C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3237-BA9E-4AD4-947D-3717A5D91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27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0B57-CD9F-456A-AF4F-492930D2AD4C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3237-BA9E-4AD4-947D-3717A5D91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4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C86-176D-4396-9BF8-E5A3E22283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B762-B1AB-4EEB-BD0C-FB3994DB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23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C86-176D-4396-9BF8-E5A3E22283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B762-B1AB-4EEB-BD0C-FB3994DB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70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C86-176D-4396-9BF8-E5A3E22283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B762-B1AB-4EEB-BD0C-FB3994DB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22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C86-176D-4396-9BF8-E5A3E22283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B762-B1AB-4EEB-BD0C-FB3994DB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30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C86-176D-4396-9BF8-E5A3E22283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B762-B1AB-4EEB-BD0C-FB3994DB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4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C86-176D-4396-9BF8-E5A3E22283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B762-B1AB-4EEB-BD0C-FB3994DB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39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C86-176D-4396-9BF8-E5A3E22283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B762-B1AB-4EEB-BD0C-FB3994DB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32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C86-176D-4396-9BF8-E5A3E22283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B762-B1AB-4EEB-BD0C-FB3994DB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9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0B57-CD9F-456A-AF4F-492930D2AD4C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3237-BA9E-4AD4-947D-3717A5D91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933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C86-176D-4396-9BF8-E5A3E22283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B762-B1AB-4EEB-BD0C-FB3994DB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79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C86-176D-4396-9BF8-E5A3E22283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B762-B1AB-4EEB-BD0C-FB3994DB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60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C86-176D-4396-9BF8-E5A3E22283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B762-B1AB-4EEB-BD0C-FB3994DB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2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0B57-CD9F-456A-AF4F-492930D2AD4C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3237-BA9E-4AD4-947D-3717A5D91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73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0B57-CD9F-456A-AF4F-492930D2AD4C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3237-BA9E-4AD4-947D-3717A5D91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0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0B57-CD9F-456A-AF4F-492930D2AD4C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3237-BA9E-4AD4-947D-3717A5D91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0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0B57-CD9F-456A-AF4F-492930D2AD4C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3237-BA9E-4AD4-947D-3717A5D91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22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0B57-CD9F-456A-AF4F-492930D2AD4C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3237-BA9E-4AD4-947D-3717A5D91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4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0B57-CD9F-456A-AF4F-492930D2AD4C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3237-BA9E-4AD4-947D-3717A5D91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98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0B57-CD9F-456A-AF4F-492930D2AD4C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3237-BA9E-4AD4-947D-3717A5D91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65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0B57-CD9F-456A-AF4F-492930D2AD4C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43237-BA9E-4AD4-947D-3717A5D91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0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1FC86-176D-4396-9BF8-E5A3E22283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10.08.2016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BB762-B1AB-4EEB-BD0C-FB3994DB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0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" y="2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4848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1"/>
          <a:stretch>
            <a:fillRect/>
          </a:stretch>
        </p:blipFill>
        <p:spPr bwMode="auto">
          <a:xfrm>
            <a:off x="-136524" y="286942"/>
            <a:ext cx="9388475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23480"/>
            <a:ext cx="1076328" cy="106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38659" y="3723952"/>
            <a:ext cx="4702175" cy="1512094"/>
          </a:xfrm>
          <a:prstGeom prst="rect">
            <a:avLst/>
          </a:prstGeom>
          <a:ln>
            <a:noFill/>
          </a:ln>
          <a:effectLst/>
        </p:spPr>
        <p:txBody>
          <a:bodyPr lIns="91410" tIns="45705" rIns="91410" bIns="4570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Поминов Андрей Иванович, </a:t>
            </a:r>
          </a:p>
          <a:p>
            <a:pPr algn="l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заместитель министра образования и науки Республики Татарстан </a:t>
            </a:r>
            <a:endParaRPr lang="ru-RU" sz="2000" b="1" i="1" dirty="0">
              <a:solidFill>
                <a:srgbClr val="1F497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5149" y="2110085"/>
            <a:ext cx="7973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Профессиональное образование Республики Татарстан: состояние и перспективы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74639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0"/>
          <a:stretch/>
        </p:blipFill>
        <p:spPr bwMode="auto">
          <a:xfrm>
            <a:off x="1" y="0"/>
            <a:ext cx="9192896" cy="473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976" y="262109"/>
            <a:ext cx="8231144" cy="5640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Критерии эффективности деятельности ресурсных центров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597" y="1295437"/>
            <a:ext cx="8481703" cy="358056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200" b="1" dirty="0">
                <a:solidFill>
                  <a:srgbClr val="0070C0"/>
                </a:solidFill>
              </a:rPr>
              <a:t>Отношение внебюджетных доходов к бюджетным ассигнованиям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200" b="1" dirty="0">
                <a:solidFill>
                  <a:srgbClr val="0070C0"/>
                </a:solidFill>
              </a:rPr>
              <a:t>Количество </a:t>
            </a:r>
            <a:r>
              <a:rPr lang="ru-RU" sz="2200" b="1" dirty="0" smtClean="0">
                <a:solidFill>
                  <a:srgbClr val="0070C0"/>
                </a:solidFill>
              </a:rPr>
              <a:t>слушателей, </a:t>
            </a:r>
            <a:r>
              <a:rPr lang="ru-RU" sz="2200" b="1" dirty="0">
                <a:solidFill>
                  <a:srgbClr val="0070C0"/>
                </a:solidFill>
              </a:rPr>
              <a:t>прошедших обучение по краткосрочным программам повышения квалификации и профессионального обучения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200" b="1" dirty="0">
                <a:solidFill>
                  <a:srgbClr val="0070C0"/>
                </a:solidFill>
              </a:rPr>
              <a:t>Доля выпускников, трудоустроившихся на базовом предприятии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200" b="1" dirty="0">
                <a:solidFill>
                  <a:srgbClr val="0070C0"/>
                </a:solidFill>
              </a:rPr>
              <a:t>Доля образовательных </a:t>
            </a:r>
            <a:r>
              <a:rPr lang="ru-RU" sz="2200" b="1" dirty="0" smtClean="0">
                <a:solidFill>
                  <a:srgbClr val="0070C0"/>
                </a:solidFill>
              </a:rPr>
              <a:t>программ, </a:t>
            </a:r>
            <a:r>
              <a:rPr lang="ru-RU" sz="2200" b="1" dirty="0">
                <a:solidFill>
                  <a:srgbClr val="0070C0"/>
                </a:solidFill>
              </a:rPr>
              <a:t>прошедших независимую аккредитацию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200" b="1" dirty="0">
                <a:solidFill>
                  <a:srgbClr val="0070C0"/>
                </a:solidFill>
              </a:rPr>
              <a:t>Доля преподавателей и мастеров производственного обучения, прошедших стажировку на базовом предприятии</a:t>
            </a:r>
          </a:p>
          <a:p>
            <a:pPr algn="just"/>
            <a:endParaRPr lang="ru-RU" sz="1800" dirty="0" smtClean="0"/>
          </a:p>
          <a:p>
            <a:endParaRPr lang="ru-RU" sz="1800" dirty="0"/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602162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30575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3"/>
          <a:stretch/>
        </p:blipFill>
        <p:spPr bwMode="auto">
          <a:xfrm>
            <a:off x="0" y="-5306"/>
            <a:ext cx="9192896" cy="479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767747" y="123478"/>
            <a:ext cx="8117878" cy="4248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Ресурсные центры 2017 года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anose="020B0604020202020204" pitchFamily="34" charset="0"/>
            </a:endParaRPr>
          </a:p>
          <a:p>
            <a:pPr algn="l">
              <a:buClr>
                <a:srgbClr val="FF0000"/>
              </a:buClr>
            </a:pPr>
            <a:r>
              <a:rPr lang="ru-RU" sz="2175" b="1" dirty="0">
                <a:solidFill>
                  <a:srgbClr val="44546A"/>
                </a:solidFill>
              </a:rPr>
              <a:t> </a:t>
            </a:r>
          </a:p>
          <a:p>
            <a:pPr algn="just"/>
            <a:endParaRPr lang="ru-RU" sz="2400" b="1" dirty="0">
              <a:solidFill>
                <a:srgbClr val="44546A"/>
              </a:solidFill>
            </a:endParaRPr>
          </a:p>
        </p:txBody>
      </p:sp>
      <p:graphicFrame>
        <p:nvGraphicFramePr>
          <p:cNvPr id="4097" name="Таблица 40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513222"/>
              </p:ext>
            </p:extLst>
          </p:nvPr>
        </p:nvGraphicFramePr>
        <p:xfrm>
          <a:off x="617412" y="1142467"/>
          <a:ext cx="8167314" cy="1843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8922"/>
                <a:gridCol w="845032"/>
                <a:gridCol w="40233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Наименование РЦ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«Базовые» предприятия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Казанский торгово-экономический техникум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2017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МУП «Департамент продовольствия и социального питания»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Технический колледж им. </a:t>
                      </a:r>
                      <a:r>
                        <a:rPr lang="ru-RU" sz="14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Поташова</a:t>
                      </a:r>
                      <a:endParaRPr lang="ru-RU" sz="14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2017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КАМАЗ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Актанышский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технологический техникум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2017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Агрофирма «</a:t>
                      </a:r>
                      <a:r>
                        <a:rPr lang="ru-RU" sz="14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Актаныш</a:t>
                      </a:r>
                      <a:r>
                        <a:rPr lang="ru-RU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Набережночелнинский государственный торгово-технологический институт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2017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ЗАО «Челны-хлеб»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Буинский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ветеринарный техникум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2017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Холдинговая компания «Ак Барс»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57950" y="4569143"/>
            <a:ext cx="2057400" cy="273844"/>
          </a:xfrm>
        </p:spPr>
        <p:txBody>
          <a:bodyPr/>
          <a:lstStyle/>
          <a:p>
            <a:fld id="{660BE4A8-5457-4727-AE84-ECC12C338B5E}" type="slidenum">
              <a:rPr lang="ru-RU" smtClean="0"/>
              <a:t>11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3366195"/>
            <a:ext cx="80695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Проекты на 2017 год для организации работ по капитальному ремонту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70C0"/>
                </a:solidFill>
              </a:rPr>
              <a:t>19 заявок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70C0"/>
                </a:solidFill>
              </a:rPr>
              <a:t>12 прошли предварительный отбор и допущены к защите</a:t>
            </a:r>
          </a:p>
        </p:txBody>
      </p:sp>
    </p:spTree>
    <p:extLst>
      <p:ext uri="{BB962C8B-B14F-4D97-AF65-F5344CB8AC3E}">
        <p14:creationId xmlns:p14="http://schemas.microsoft.com/office/powerpoint/2010/main" val="356580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0"/>
          <a:stretch/>
        </p:blipFill>
        <p:spPr bwMode="auto">
          <a:xfrm>
            <a:off x="1" y="0"/>
            <a:ext cx="919289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87" y="55855"/>
            <a:ext cx="8548824" cy="43342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Реорганизация сети СПО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602162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12</a:t>
            </a:fld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7379" y="696114"/>
            <a:ext cx="8632321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200" b="1" dirty="0" smtClean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7967" y="1840051"/>
            <a:ext cx="8231144" cy="5640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80287" y="996304"/>
            <a:ext cx="8632321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231797"/>
              </p:ext>
            </p:extLst>
          </p:nvPr>
        </p:nvGraphicFramePr>
        <p:xfrm>
          <a:off x="110692" y="635773"/>
          <a:ext cx="8919008" cy="3921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0428"/>
                <a:gridCol w="2607375"/>
                <a:gridCol w="2612325"/>
                <a:gridCol w="2468880"/>
              </a:tblGrid>
              <a:tr h="1668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787" marR="397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2015-2016 учебный год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787" marR="397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2016-2017 учебный год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787" marR="397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787" marR="397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филиалы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787" marR="397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787" marR="397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6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реорганизация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787" marR="397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Казанский машиностроительный техникум;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-Казанский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механико-технологический техникум пищевой промышленности;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Профессиональное училище №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63.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787" marR="397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филиал Бугульминского аграрного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колледжа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Агрызком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районе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филиал Бугульминского аграрного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колледжа в </a:t>
                      </a:r>
                      <a:r>
                        <a:rPr lang="ru-RU" sz="1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Муслюмовском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районе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787" marR="397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787" marR="397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0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ликвидация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787" marR="397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787" marR="397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филиал Бугульминского аграрного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колледжа в  </a:t>
                      </a:r>
                      <a:r>
                        <a:rPr lang="ru-RU" sz="1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Ютазинском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районе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филиал Апастовского аграрного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колледжа в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Кайбицком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районе.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787" marR="397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787" marR="397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2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стадии реорганизации</a:t>
                      </a:r>
                      <a:endParaRPr lang="ru-RU" sz="13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787" marR="397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787" marR="397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787" marR="397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-Техникум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нефтехимии и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нефтепереработки;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-Нижнекамский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нефтехимический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колледж;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-Нижнекамский 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технологический колледж.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787" marR="397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03232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8"/>
          <a:stretch/>
        </p:blipFill>
        <p:spPr bwMode="auto">
          <a:xfrm>
            <a:off x="1" y="0"/>
            <a:ext cx="919289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781" y="2017960"/>
            <a:ext cx="8231144" cy="564059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50 наиболее востребованных на рынке труда, новых и перспективных профессий, требующих среднего профессионального образования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602162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51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6"/>
          <a:stretch/>
        </p:blipFill>
        <p:spPr bwMode="auto">
          <a:xfrm>
            <a:off x="1" y="0"/>
            <a:ext cx="9192896" cy="479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13" y="262109"/>
            <a:ext cx="8231144" cy="5640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50 наиболее востребованных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профессий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, требующих среднего профессионального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образования (ТОП-50)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277" y="891541"/>
            <a:ext cx="8802803" cy="3847544"/>
          </a:xfrm>
        </p:spPr>
        <p:txBody>
          <a:bodyPr numCol="2">
            <a:no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</a:rPr>
              <a:t>Автомеханик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</a:rPr>
              <a:t>Администратор баз данных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</a:rPr>
              <a:t>Графический дизайнер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</a:rPr>
              <a:t>Косметолог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</a:rPr>
              <a:t>Лаборант химического анализа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</a:rPr>
              <a:t>Мастер декоративных работ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</a:rPr>
              <a:t>Мастер столярно-плотницких работ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</a:rPr>
              <a:t>Метролог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err="1">
                <a:solidFill>
                  <a:srgbClr val="0070C0"/>
                </a:solidFill>
              </a:rPr>
              <a:t>Мехатроник</a:t>
            </a:r>
            <a:endParaRPr lang="ru-RU" sz="1600" b="1" dirty="0">
              <a:solidFill>
                <a:srgbClr val="0070C0"/>
              </a:solidFill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</a:rPr>
              <a:t>Мобильный робототехник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</a:rPr>
              <a:t>Наладчик-ремонтник промышленного оборудования 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</a:rPr>
              <a:t>Оператор беспилотных летательных аппаратов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</a:rPr>
              <a:t>Оператор станков с программным управлением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</a:rPr>
              <a:t>Оптик-механик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</a:rPr>
              <a:t>Парикмахер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</a:rPr>
              <a:t>Плиточник-облицовщик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</a:rPr>
              <a:t>Повар-кондитер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</a:rPr>
              <a:t>Программист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</a:rPr>
              <a:t>Разработчик </a:t>
            </a:r>
            <a:r>
              <a:rPr lang="ru-RU" sz="1600" b="1" dirty="0" err="1">
                <a:solidFill>
                  <a:srgbClr val="0070C0"/>
                </a:solidFill>
              </a:rPr>
              <a:t>Web</a:t>
            </a:r>
            <a:r>
              <a:rPr lang="ru-RU" sz="1600" b="1" dirty="0">
                <a:solidFill>
                  <a:srgbClr val="0070C0"/>
                </a:solidFill>
              </a:rPr>
              <a:t> и мультимедийных приложений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</a:rPr>
              <a:t>Сантехник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</a:rPr>
              <a:t>Сборщик электронных систем (специалист по электронным приборам и устройствам)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</a:rPr>
              <a:t>Сварщик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</a:rPr>
              <a:t>Сетевой и системный администратор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</a:rPr>
              <a:t>Слесарь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>
                <a:solidFill>
                  <a:srgbClr val="0070C0"/>
                </a:solidFill>
              </a:rPr>
              <a:t>Специалист в области контрольно-измерительных приборов и автоматики (по отраслям) 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602162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66544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6"/>
          <a:stretch/>
        </p:blipFill>
        <p:spPr bwMode="auto">
          <a:xfrm>
            <a:off x="1" y="0"/>
            <a:ext cx="9192896" cy="479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13" y="262109"/>
            <a:ext cx="8231144" cy="5640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50 наиболее востребованных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профессий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, требующих среднего профессионального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образования (ТОП-50)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277" y="891541"/>
            <a:ext cx="8889227" cy="3847544"/>
          </a:xfrm>
        </p:spPr>
        <p:txBody>
          <a:bodyPr numCol="2">
            <a:no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6"/>
            </a:pPr>
            <a:r>
              <a:rPr lang="ru-RU" sz="1400" b="1" dirty="0" smtClean="0">
                <a:solidFill>
                  <a:srgbClr val="0070C0"/>
                </a:solidFill>
              </a:rPr>
              <a:t>Специалист </a:t>
            </a:r>
            <a:r>
              <a:rPr lang="ru-RU" sz="1400" b="1" dirty="0">
                <a:solidFill>
                  <a:srgbClr val="0070C0"/>
                </a:solidFill>
              </a:rPr>
              <a:t>по аддитивным технологиям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6"/>
            </a:pPr>
            <a:r>
              <a:rPr lang="ru-RU" sz="1400" b="1" dirty="0">
                <a:solidFill>
                  <a:srgbClr val="0070C0"/>
                </a:solidFill>
              </a:rPr>
              <a:t>Специалист по гостеприимству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6"/>
            </a:pPr>
            <a:r>
              <a:rPr lang="ru-RU" sz="1400" b="1" dirty="0">
                <a:solidFill>
                  <a:srgbClr val="0070C0"/>
                </a:solidFill>
              </a:rPr>
              <a:t>Специалист по информационным ресурсам 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6"/>
            </a:pPr>
            <a:r>
              <a:rPr lang="ru-RU" sz="1400" b="1" dirty="0">
                <a:solidFill>
                  <a:srgbClr val="0070C0"/>
                </a:solidFill>
              </a:rPr>
              <a:t>Специалист по информационным системам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6"/>
            </a:pPr>
            <a:r>
              <a:rPr lang="ru-RU" sz="1400" b="1" dirty="0">
                <a:solidFill>
                  <a:srgbClr val="0070C0"/>
                </a:solidFill>
              </a:rPr>
              <a:t>Специалист по неразрушающему контролю (</a:t>
            </a:r>
            <a:r>
              <a:rPr lang="ru-RU" sz="1400" b="1" dirty="0" err="1">
                <a:solidFill>
                  <a:srgbClr val="0070C0"/>
                </a:solidFill>
              </a:rPr>
              <a:t>дефектоскопист</a:t>
            </a:r>
            <a:r>
              <a:rPr lang="ru-RU" sz="1400" b="1" dirty="0">
                <a:solidFill>
                  <a:srgbClr val="0070C0"/>
                </a:solidFill>
              </a:rPr>
              <a:t>)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6"/>
            </a:pPr>
            <a:r>
              <a:rPr lang="ru-RU" sz="1400" b="1" dirty="0">
                <a:solidFill>
                  <a:srgbClr val="0070C0"/>
                </a:solidFill>
              </a:rPr>
              <a:t>Специалист по обслуживанию и ремонту автомобильных двигателей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6"/>
            </a:pPr>
            <a:r>
              <a:rPr lang="ru-RU" sz="1400" b="1" dirty="0">
                <a:solidFill>
                  <a:srgbClr val="0070C0"/>
                </a:solidFill>
              </a:rPr>
              <a:t>Специалист по обслуживанию телекоммуникаций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6"/>
            </a:pPr>
            <a:r>
              <a:rPr lang="ru-RU" sz="1400" b="1" dirty="0">
                <a:solidFill>
                  <a:srgbClr val="0070C0"/>
                </a:solidFill>
              </a:rPr>
              <a:t>Специалист по производству и обслуживанию авиатехники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6"/>
            </a:pPr>
            <a:r>
              <a:rPr lang="ru-RU" sz="1400" b="1" dirty="0">
                <a:solidFill>
                  <a:srgbClr val="0070C0"/>
                </a:solidFill>
              </a:rPr>
              <a:t>Специалист по тестированию в области информационных технологий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6"/>
            </a:pPr>
            <a:r>
              <a:rPr lang="ru-RU" sz="1400" b="1" dirty="0">
                <a:solidFill>
                  <a:srgbClr val="0070C0"/>
                </a:solidFill>
              </a:rPr>
              <a:t>Специалист по техническому контролю качества продукции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6"/>
            </a:pPr>
            <a:r>
              <a:rPr lang="ru-RU" sz="1400" b="1" dirty="0">
                <a:solidFill>
                  <a:srgbClr val="0070C0"/>
                </a:solidFill>
              </a:rPr>
              <a:t>Специалист по технологии машиностроения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6"/>
            </a:pPr>
            <a:r>
              <a:rPr lang="ru-RU" sz="1400" b="1" dirty="0">
                <a:solidFill>
                  <a:srgbClr val="0070C0"/>
                </a:solidFill>
              </a:rPr>
              <a:t>Специалист по холодильно-вентиляционной технике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6"/>
            </a:pPr>
            <a:r>
              <a:rPr lang="ru-RU" sz="1400" b="1" dirty="0">
                <a:solidFill>
                  <a:srgbClr val="0070C0"/>
                </a:solidFill>
              </a:rPr>
              <a:t>Техник авиационных двигателей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6"/>
            </a:pPr>
            <a:r>
              <a:rPr lang="ru-RU" sz="1400" b="1" dirty="0">
                <a:solidFill>
                  <a:srgbClr val="0070C0"/>
                </a:solidFill>
              </a:rPr>
              <a:t>Техник по автоматизированным системам управления технологическими процессами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6"/>
            </a:pPr>
            <a:r>
              <a:rPr lang="ru-RU" sz="1400" b="1" dirty="0">
                <a:solidFill>
                  <a:srgbClr val="0070C0"/>
                </a:solidFill>
              </a:rPr>
              <a:t>Техник по биотехническим и медицинским аппаратам и системам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6"/>
            </a:pPr>
            <a:r>
              <a:rPr lang="ru-RU" sz="1400" b="1" dirty="0">
                <a:solidFill>
                  <a:srgbClr val="0070C0"/>
                </a:solidFill>
              </a:rPr>
              <a:t>Техник по защите информации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6"/>
            </a:pPr>
            <a:r>
              <a:rPr lang="ru-RU" sz="1400" b="1" dirty="0">
                <a:solidFill>
                  <a:srgbClr val="0070C0"/>
                </a:solidFill>
              </a:rPr>
              <a:t>Техник по композитным материалам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6"/>
            </a:pPr>
            <a:r>
              <a:rPr lang="ru-RU" sz="1400" b="1" dirty="0">
                <a:solidFill>
                  <a:srgbClr val="0070C0"/>
                </a:solidFill>
              </a:rPr>
              <a:t>Техник по обслуживанию роботизированного производства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6"/>
            </a:pPr>
            <a:r>
              <a:rPr lang="ru-RU" sz="1400" b="1" dirty="0">
                <a:solidFill>
                  <a:srgbClr val="0070C0"/>
                </a:solidFill>
              </a:rPr>
              <a:t>Техник-конструктор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6"/>
            </a:pPr>
            <a:r>
              <a:rPr lang="ru-RU" sz="1400" b="1" dirty="0">
                <a:solidFill>
                  <a:srgbClr val="0070C0"/>
                </a:solidFill>
              </a:rPr>
              <a:t>Техник-механик в сельском хозяйстве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6"/>
            </a:pPr>
            <a:r>
              <a:rPr lang="ru-RU" sz="1400" b="1" dirty="0">
                <a:solidFill>
                  <a:srgbClr val="0070C0"/>
                </a:solidFill>
              </a:rPr>
              <a:t>Техник-полиграфист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6"/>
            </a:pPr>
            <a:r>
              <a:rPr lang="ru-RU" sz="1400" b="1" dirty="0">
                <a:solidFill>
                  <a:srgbClr val="0070C0"/>
                </a:solidFill>
              </a:rPr>
              <a:t>Технический писатель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6"/>
            </a:pPr>
            <a:r>
              <a:rPr lang="ru-RU" sz="1400" b="1" dirty="0">
                <a:solidFill>
                  <a:srgbClr val="0070C0"/>
                </a:solidFill>
              </a:rPr>
              <a:t>Токарь-универсал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6"/>
            </a:pPr>
            <a:r>
              <a:rPr lang="ru-RU" sz="1400" b="1" dirty="0">
                <a:solidFill>
                  <a:srgbClr val="0070C0"/>
                </a:solidFill>
              </a:rPr>
              <a:t>Фрезеровщик-универсал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6"/>
            </a:pPr>
            <a:r>
              <a:rPr lang="ru-RU" sz="1400" b="1" dirty="0">
                <a:solidFill>
                  <a:srgbClr val="0070C0"/>
                </a:solidFill>
              </a:rPr>
              <a:t>Электромонтажник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602162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41565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6"/>
          <a:stretch/>
        </p:blipFill>
        <p:spPr bwMode="auto">
          <a:xfrm>
            <a:off x="1" y="0"/>
            <a:ext cx="9192896" cy="479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437" y="404129"/>
            <a:ext cx="8618023" cy="433495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В республике реализуется 30 программ  (60 %) из ТОП </a:t>
            </a: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50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b="1" dirty="0">
              <a:solidFill>
                <a:srgbClr val="A8246F"/>
              </a:solidFill>
              <a:ea typeface="Calibri"/>
              <a:cs typeface="Times New Roman"/>
            </a:endParaRPr>
          </a:p>
          <a:p>
            <a:pPr marL="446088" indent="-354013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A8246F"/>
                </a:solidFill>
                <a:latin typeface="Calibri"/>
                <a:ea typeface="Calibri"/>
                <a:cs typeface="Times New Roman"/>
              </a:rPr>
              <a:t>15</a:t>
            </a:r>
            <a:r>
              <a:rPr lang="ru-RU" sz="2000" b="1" dirty="0">
                <a:solidFill>
                  <a:srgbClr val="0070C0"/>
                </a:solidFill>
              </a:rPr>
              <a:t> учреждений реализуют от </a:t>
            </a:r>
            <a:r>
              <a:rPr lang="ru-RU" sz="2000" b="1" dirty="0">
                <a:solidFill>
                  <a:srgbClr val="A8246F"/>
                </a:solidFill>
                <a:latin typeface="Calibri"/>
                <a:ea typeface="Calibri"/>
                <a:cs typeface="Times New Roman"/>
              </a:rPr>
              <a:t>6-9</a:t>
            </a:r>
            <a:r>
              <a:rPr lang="ru-RU" sz="2000" b="1" dirty="0">
                <a:solidFill>
                  <a:srgbClr val="0070C0"/>
                </a:solidFill>
              </a:rPr>
              <a:t> программ из ТОП - </a:t>
            </a:r>
            <a:r>
              <a:rPr lang="ru-RU" sz="2000" b="1" dirty="0" smtClean="0">
                <a:solidFill>
                  <a:srgbClr val="0070C0"/>
                </a:solidFill>
              </a:rPr>
              <a:t>50</a:t>
            </a:r>
            <a:endParaRPr lang="ru-RU" sz="2000" b="1" dirty="0">
              <a:solidFill>
                <a:srgbClr val="0070C0"/>
              </a:solidFill>
            </a:endParaRPr>
          </a:p>
          <a:p>
            <a:pPr marL="446088" indent="-354013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A8246F"/>
                </a:solidFill>
                <a:latin typeface="Calibri"/>
                <a:ea typeface="Calibri"/>
                <a:cs typeface="Times New Roman"/>
              </a:rPr>
              <a:t>32</a:t>
            </a:r>
            <a:r>
              <a:rPr lang="ru-RU" sz="2000" b="1" dirty="0">
                <a:solidFill>
                  <a:srgbClr val="0070C0"/>
                </a:solidFill>
              </a:rPr>
              <a:t> учреждения реализуют от </a:t>
            </a:r>
            <a:r>
              <a:rPr lang="ru-RU" sz="2000" b="1" dirty="0">
                <a:solidFill>
                  <a:srgbClr val="A8246F"/>
                </a:solidFill>
                <a:latin typeface="Calibri"/>
                <a:ea typeface="Calibri"/>
                <a:cs typeface="Times New Roman"/>
              </a:rPr>
              <a:t>2-5</a:t>
            </a:r>
            <a:r>
              <a:rPr lang="ru-RU" sz="2000" b="1" dirty="0">
                <a:solidFill>
                  <a:srgbClr val="0070C0"/>
                </a:solidFill>
              </a:rPr>
              <a:t> программ из ТОП – </a:t>
            </a:r>
            <a:r>
              <a:rPr lang="ru-RU" sz="2000" b="1" dirty="0" smtClean="0">
                <a:solidFill>
                  <a:srgbClr val="0070C0"/>
                </a:solidFill>
              </a:rPr>
              <a:t>50</a:t>
            </a:r>
            <a:endParaRPr lang="ru-RU" sz="2000" b="1" dirty="0">
              <a:solidFill>
                <a:srgbClr val="0070C0"/>
              </a:solidFill>
            </a:endParaRPr>
          </a:p>
          <a:p>
            <a:pPr marL="446088" indent="-354013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A8246F"/>
                </a:solidFill>
                <a:latin typeface="Calibri"/>
                <a:ea typeface="Calibri"/>
                <a:cs typeface="Times New Roman"/>
              </a:rPr>
              <a:t>15</a:t>
            </a:r>
            <a:r>
              <a:rPr lang="ru-RU" sz="2000" b="1" dirty="0">
                <a:solidFill>
                  <a:srgbClr val="0070C0"/>
                </a:solidFill>
              </a:rPr>
              <a:t> учреждений всего по </a:t>
            </a:r>
            <a:r>
              <a:rPr lang="ru-RU" sz="2000" b="1" dirty="0">
                <a:solidFill>
                  <a:srgbClr val="A8246F"/>
                </a:solidFill>
                <a:latin typeface="Calibri"/>
                <a:ea typeface="Calibri"/>
                <a:cs typeface="Times New Roman"/>
              </a:rPr>
              <a:t>1</a:t>
            </a:r>
            <a:r>
              <a:rPr lang="ru-RU" sz="2000" b="1" dirty="0">
                <a:solidFill>
                  <a:srgbClr val="0070C0"/>
                </a:solidFill>
              </a:rPr>
              <a:t> программе </a:t>
            </a:r>
            <a:r>
              <a:rPr lang="ru-RU" sz="2000" b="1" dirty="0" smtClean="0">
                <a:solidFill>
                  <a:srgbClr val="0070C0"/>
                </a:solidFill>
              </a:rPr>
              <a:t>из ТОП – 50</a:t>
            </a:r>
          </a:p>
          <a:p>
            <a:pPr marL="446088" indent="-354013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A8246F"/>
                </a:solidFill>
                <a:latin typeface="Calibri"/>
                <a:ea typeface="Calibri"/>
                <a:cs typeface="Times New Roman"/>
              </a:rPr>
              <a:t>5</a:t>
            </a:r>
            <a:r>
              <a:rPr lang="ru-RU" sz="2000" b="1" dirty="0" smtClean="0">
                <a:solidFill>
                  <a:srgbClr val="0070C0"/>
                </a:solidFill>
              </a:rPr>
              <a:t> учреждений не осуществляют подготовку из ТОП 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50</a:t>
            </a:r>
          </a:p>
          <a:p>
            <a:pPr marL="92075" indent="0">
              <a:buNone/>
            </a:pP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602162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85279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8"/>
          <a:stretch/>
        </p:blipFill>
        <p:spPr bwMode="auto">
          <a:xfrm>
            <a:off x="1" y="0"/>
            <a:ext cx="919289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781" y="2017960"/>
            <a:ext cx="8231144" cy="564059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WorldSkills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602162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31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0"/>
          <a:stretch/>
        </p:blipFill>
        <p:spPr bwMode="auto">
          <a:xfrm>
            <a:off x="1" y="0"/>
            <a:ext cx="9192896" cy="473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589" y="207878"/>
            <a:ext cx="8231144" cy="5640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Региональный чемпионат «Молодые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профессионалы»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2016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602162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18</a:t>
            </a:fld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7381" y="930896"/>
            <a:ext cx="8529187" cy="380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A8246F"/>
                </a:solidFill>
                <a:latin typeface="Calibri"/>
                <a:ea typeface="Calibri"/>
                <a:cs typeface="Times New Roman"/>
              </a:rPr>
              <a:t>7 – 9 апреля 2016 года </a:t>
            </a:r>
            <a:r>
              <a:rPr lang="ru-RU" sz="2000" b="1" dirty="0" smtClean="0">
                <a:solidFill>
                  <a:srgbClr val="0070C0"/>
                </a:solidFill>
              </a:rPr>
              <a:t>на </a:t>
            </a:r>
            <a:r>
              <a:rPr lang="ru-RU" sz="2000" b="1" dirty="0">
                <a:solidFill>
                  <a:srgbClr val="0070C0"/>
                </a:solidFill>
              </a:rPr>
              <a:t>базе Казанской ярмарки </a:t>
            </a:r>
            <a:r>
              <a:rPr lang="ru-RU" sz="2000" b="1" dirty="0" smtClean="0">
                <a:solidFill>
                  <a:srgbClr val="0070C0"/>
                </a:solidFill>
              </a:rPr>
              <a:t>прошел региональный чемпионат </a:t>
            </a:r>
            <a:r>
              <a:rPr lang="ru-RU" sz="2000" b="1" dirty="0">
                <a:solidFill>
                  <a:srgbClr val="0070C0"/>
                </a:solidFill>
              </a:rPr>
              <a:t>«Молодые профессионалы» (WorldSkills </a:t>
            </a:r>
            <a:r>
              <a:rPr lang="ru-RU" sz="2000" b="1" dirty="0" smtClean="0">
                <a:solidFill>
                  <a:srgbClr val="0070C0"/>
                </a:solidFill>
              </a:rPr>
              <a:t>Russia) Республики </a:t>
            </a:r>
            <a:r>
              <a:rPr lang="ru-RU" sz="2000" b="1" dirty="0">
                <a:solidFill>
                  <a:srgbClr val="0070C0"/>
                </a:solidFill>
              </a:rPr>
              <a:t>Татарстан </a:t>
            </a:r>
            <a:r>
              <a:rPr lang="ru-RU" sz="2000" b="1" dirty="0" smtClean="0">
                <a:solidFill>
                  <a:srgbClr val="0070C0"/>
                </a:solidFill>
              </a:rPr>
              <a:t>2016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lvl="0" algn="just" defTabSz="685800">
              <a:spcBef>
                <a:spcPts val="0"/>
              </a:spcBef>
            </a:pPr>
            <a:r>
              <a:rPr lang="en-US" sz="2000" b="1" dirty="0" smtClean="0">
                <a:solidFill>
                  <a:srgbClr val="A8246F"/>
                </a:solidFill>
                <a:ea typeface="Calibri"/>
                <a:cs typeface="Times New Roman"/>
              </a:rPr>
              <a:t>	</a:t>
            </a:r>
            <a:r>
              <a:rPr lang="ru-RU" sz="2000" b="1" dirty="0" smtClean="0">
                <a:solidFill>
                  <a:srgbClr val="A8246F"/>
                </a:solidFill>
                <a:ea typeface="Calibri"/>
                <a:cs typeface="Times New Roman"/>
              </a:rPr>
              <a:t>56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компетенций «Ворлдскиллс» + </a:t>
            </a:r>
            <a:r>
              <a:rPr lang="ru-RU" sz="2000" b="1" dirty="0">
                <a:solidFill>
                  <a:srgbClr val="A8246F"/>
                </a:solidFill>
                <a:ea typeface="Calibri"/>
                <a:cs typeface="Times New Roman"/>
              </a:rPr>
              <a:t>15</a:t>
            </a:r>
            <a:r>
              <a:rPr lang="ru-RU" sz="2000" b="1" dirty="0">
                <a:solidFill>
                  <a:srgbClr val="0070C0"/>
                </a:solidFill>
              </a:rPr>
              <a:t> по стандартам </a:t>
            </a:r>
            <a:r>
              <a:rPr lang="en-US" sz="2000" b="1" dirty="0">
                <a:solidFill>
                  <a:srgbClr val="0070C0"/>
                </a:solidFill>
              </a:rPr>
              <a:t>JuniorSkills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</a:p>
          <a:p>
            <a:pPr lvl="0" algn="just" defTabSz="685800">
              <a:spcBef>
                <a:spcPts val="0"/>
              </a:spcBef>
            </a:pPr>
            <a:r>
              <a:rPr lang="en-US" sz="2000" b="1" dirty="0" smtClean="0">
                <a:solidFill>
                  <a:srgbClr val="A8246F"/>
                </a:solidFill>
                <a:ea typeface="Calibri"/>
                <a:cs typeface="Times New Roman"/>
              </a:rPr>
              <a:t>	</a:t>
            </a:r>
            <a:r>
              <a:rPr lang="ru-RU" sz="2000" b="1" dirty="0" smtClean="0">
                <a:solidFill>
                  <a:srgbClr val="A8246F"/>
                </a:solidFill>
                <a:ea typeface="Calibri"/>
                <a:cs typeface="Times New Roman"/>
              </a:rPr>
              <a:t>460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конкурсантов, в т.ч. </a:t>
            </a:r>
            <a:r>
              <a:rPr lang="ru-RU" sz="2000" b="1" dirty="0">
                <a:solidFill>
                  <a:srgbClr val="A8246F"/>
                </a:solidFill>
                <a:ea typeface="Calibri"/>
                <a:cs typeface="Times New Roman"/>
              </a:rPr>
              <a:t>93</a:t>
            </a:r>
            <a:r>
              <a:rPr lang="ru-RU" sz="2000" b="1" dirty="0">
                <a:solidFill>
                  <a:srgbClr val="0070C0"/>
                </a:solidFill>
              </a:rPr>
              <a:t> конкурсанта из 21 субъекта РФ</a:t>
            </a:r>
          </a:p>
          <a:p>
            <a:pPr lvl="0" algn="just" defTabSz="685800">
              <a:spcBef>
                <a:spcPts val="0"/>
              </a:spcBef>
            </a:pPr>
            <a:r>
              <a:rPr lang="en-US" sz="2000" b="1" dirty="0" smtClean="0">
                <a:solidFill>
                  <a:srgbClr val="A8246F"/>
                </a:solidFill>
                <a:ea typeface="Calibri"/>
                <a:cs typeface="Times New Roman"/>
              </a:rPr>
              <a:t>	</a:t>
            </a:r>
            <a:r>
              <a:rPr lang="ru-RU" sz="2000" b="1" dirty="0" smtClean="0">
                <a:solidFill>
                  <a:srgbClr val="A8246F"/>
                </a:solidFill>
                <a:ea typeface="Calibri"/>
                <a:cs typeface="Times New Roman"/>
              </a:rPr>
              <a:t>408</a:t>
            </a:r>
            <a:r>
              <a:rPr lang="ru-RU" sz="2000" b="1" dirty="0" smtClean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0070C0"/>
                </a:solidFill>
                <a:ea typeface="Calibri"/>
                <a:cs typeface="Times New Roman"/>
              </a:rPr>
              <a:t>экспертов, в т.ч. </a:t>
            </a:r>
            <a:r>
              <a:rPr lang="ru-RU" sz="2000" b="1" dirty="0">
                <a:solidFill>
                  <a:srgbClr val="A8246F"/>
                </a:solidFill>
                <a:ea typeface="Calibri"/>
                <a:cs typeface="Times New Roman"/>
              </a:rPr>
              <a:t>74</a:t>
            </a:r>
            <a:r>
              <a:rPr lang="ru-RU" sz="2000" b="1" dirty="0">
                <a:solidFill>
                  <a:srgbClr val="0070C0"/>
                </a:solidFill>
                <a:ea typeface="Calibri"/>
                <a:cs typeface="Times New Roman"/>
              </a:rPr>
              <a:t> эксперта </a:t>
            </a:r>
            <a:r>
              <a:rPr lang="ru-RU" sz="2000" b="1" dirty="0">
                <a:solidFill>
                  <a:srgbClr val="0070C0"/>
                </a:solidFill>
              </a:rPr>
              <a:t>из 21 субъекта РФ</a:t>
            </a:r>
          </a:p>
          <a:p>
            <a:pPr lvl="0" algn="just" defTabSz="685800">
              <a:spcBef>
                <a:spcPts val="0"/>
              </a:spcBef>
            </a:pPr>
            <a:r>
              <a:rPr lang="en-US" sz="2000" b="1" dirty="0" smtClean="0">
                <a:solidFill>
                  <a:srgbClr val="A8246F"/>
                </a:solidFill>
                <a:ea typeface="Calibri"/>
                <a:cs typeface="Times New Roman"/>
              </a:rPr>
              <a:t>	</a:t>
            </a:r>
            <a:r>
              <a:rPr lang="ru-RU" sz="2000" b="1" dirty="0" smtClean="0">
                <a:solidFill>
                  <a:srgbClr val="A8246F"/>
                </a:solidFill>
                <a:ea typeface="Calibri"/>
                <a:cs typeface="Times New Roman"/>
              </a:rPr>
              <a:t>35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национальных экспертов </a:t>
            </a:r>
            <a:endParaRPr lang="ru-RU" sz="20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lvl="0" algn="just" defTabSz="685800">
              <a:spcBef>
                <a:spcPts val="0"/>
              </a:spcBef>
            </a:pPr>
            <a:r>
              <a:rPr lang="en-US" sz="2000" b="1" dirty="0" smtClean="0">
                <a:solidFill>
                  <a:srgbClr val="A8246F"/>
                </a:solidFill>
                <a:ea typeface="Calibri"/>
                <a:cs typeface="Times New Roman"/>
              </a:rPr>
              <a:t>	</a:t>
            </a:r>
            <a:r>
              <a:rPr lang="ru-RU" sz="2000" b="1" dirty="0" smtClean="0">
                <a:solidFill>
                  <a:srgbClr val="A8246F"/>
                </a:solidFill>
                <a:ea typeface="Calibri"/>
                <a:cs typeface="Times New Roman"/>
              </a:rPr>
              <a:t>134 </a:t>
            </a:r>
            <a:r>
              <a:rPr lang="ru-RU" sz="2000" b="1" dirty="0">
                <a:solidFill>
                  <a:srgbClr val="0070C0"/>
                </a:solidFill>
              </a:rPr>
              <a:t>конкурсанта </a:t>
            </a:r>
            <a:r>
              <a:rPr lang="en-US" sz="2000" b="1" dirty="0">
                <a:solidFill>
                  <a:srgbClr val="0070C0"/>
                </a:solidFill>
              </a:rPr>
              <a:t>JuniorSkills</a:t>
            </a:r>
            <a:endParaRPr lang="ru-RU" sz="2000" b="1" dirty="0">
              <a:solidFill>
                <a:srgbClr val="0070C0"/>
              </a:solidFill>
            </a:endParaRPr>
          </a:p>
          <a:p>
            <a:pPr lvl="0" algn="just" defTabSz="685800">
              <a:spcBef>
                <a:spcPts val="0"/>
              </a:spcBef>
            </a:pPr>
            <a:r>
              <a:rPr lang="en-US" sz="2000" b="1" dirty="0" smtClean="0">
                <a:solidFill>
                  <a:srgbClr val="A8246F"/>
                </a:solidFill>
                <a:ea typeface="Calibri"/>
                <a:cs typeface="Times New Roman"/>
              </a:rPr>
              <a:t>	</a:t>
            </a:r>
            <a:r>
              <a:rPr lang="ru-RU" sz="2000" b="1" dirty="0" smtClean="0">
                <a:solidFill>
                  <a:srgbClr val="A8246F"/>
                </a:solidFill>
                <a:ea typeface="Calibri"/>
                <a:cs typeface="Times New Roman"/>
              </a:rPr>
              <a:t>более </a:t>
            </a:r>
            <a:r>
              <a:rPr lang="ru-RU" sz="2000" b="1" dirty="0">
                <a:solidFill>
                  <a:srgbClr val="A8246F"/>
                </a:solidFill>
                <a:ea typeface="Calibri"/>
                <a:cs typeface="Times New Roman"/>
              </a:rPr>
              <a:t>14</a:t>
            </a:r>
            <a:r>
              <a:rPr lang="ru-RU" sz="2000" b="1" dirty="0">
                <a:solidFill>
                  <a:srgbClr val="0070C0"/>
                </a:solidFill>
              </a:rPr>
              <a:t> тыс. кв.м. конкурсной площадки</a:t>
            </a:r>
          </a:p>
          <a:p>
            <a:pPr lvl="0" algn="just" defTabSz="685800">
              <a:spcBef>
                <a:spcPts val="0"/>
              </a:spcBef>
              <a:buClr>
                <a:srgbClr val="FF0000"/>
              </a:buClr>
            </a:pPr>
            <a:r>
              <a:rPr lang="en-US" sz="2000" b="1" dirty="0" smtClean="0">
                <a:solidFill>
                  <a:srgbClr val="A8246F"/>
                </a:solidFill>
                <a:ea typeface="Calibri"/>
                <a:cs typeface="Times New Roman"/>
              </a:rPr>
              <a:t>	</a:t>
            </a:r>
            <a:r>
              <a:rPr lang="ru-RU" sz="2000" b="1" dirty="0" smtClean="0">
                <a:solidFill>
                  <a:srgbClr val="A8246F"/>
                </a:solidFill>
                <a:ea typeface="Calibri"/>
                <a:cs typeface="Times New Roman"/>
              </a:rPr>
              <a:t>150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волонтеров</a:t>
            </a:r>
          </a:p>
          <a:p>
            <a:pPr lvl="0" algn="just" defTabSz="685800">
              <a:spcBef>
                <a:spcPts val="0"/>
              </a:spcBef>
              <a:buClr>
                <a:srgbClr val="FF0000"/>
              </a:buClr>
            </a:pPr>
            <a:r>
              <a:rPr lang="en-US" sz="2000" b="1" dirty="0" smtClean="0">
                <a:solidFill>
                  <a:srgbClr val="0070C0"/>
                </a:solidFill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</a:rPr>
              <a:t>более </a:t>
            </a:r>
            <a:r>
              <a:rPr lang="ru-RU" sz="2000" b="1" dirty="0">
                <a:solidFill>
                  <a:srgbClr val="A8246F"/>
                </a:solidFill>
                <a:ea typeface="Calibri"/>
                <a:cs typeface="Times New Roman"/>
              </a:rPr>
              <a:t>60 тыс. </a:t>
            </a:r>
            <a:r>
              <a:rPr lang="ru-RU" sz="2000" b="1" dirty="0" smtClean="0">
                <a:solidFill>
                  <a:srgbClr val="0070C0"/>
                </a:solidFill>
              </a:rPr>
              <a:t>посетителей</a:t>
            </a:r>
            <a:endParaRPr lang="ru-RU" sz="2100" b="1" dirty="0">
              <a:solidFill>
                <a:srgbClr val="0070C0"/>
              </a:solidFill>
            </a:endParaRPr>
          </a:p>
          <a:p>
            <a:pPr algn="just"/>
            <a:endParaRPr lang="ru-RU" sz="2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084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0"/>
          <a:stretch/>
        </p:blipFill>
        <p:spPr bwMode="auto">
          <a:xfrm>
            <a:off x="1" y="0"/>
            <a:ext cx="9192896" cy="480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589" y="207878"/>
            <a:ext cx="8231144" cy="5640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Отбор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участников республиканского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чемпионата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602162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19</a:t>
            </a:fld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7381" y="1220456"/>
            <a:ext cx="8529187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>
                <a:solidFill>
                  <a:srgbClr val="0070C0"/>
                </a:solidFill>
              </a:rPr>
              <a:t>1 этап – </a:t>
            </a:r>
            <a:r>
              <a:rPr lang="ru-RU" sz="2200" b="1" dirty="0" err="1">
                <a:solidFill>
                  <a:srgbClr val="0070C0"/>
                </a:solidFill>
              </a:rPr>
              <a:t>внутриколледжный</a:t>
            </a:r>
            <a:r>
              <a:rPr lang="ru-RU" sz="2200" b="1" dirty="0">
                <a:solidFill>
                  <a:srgbClr val="0070C0"/>
                </a:solidFill>
              </a:rPr>
              <a:t>. </a:t>
            </a:r>
            <a:r>
              <a:rPr lang="ru-RU" sz="2200" b="1" dirty="0" smtClean="0">
                <a:solidFill>
                  <a:srgbClr val="0070C0"/>
                </a:solidFill>
              </a:rPr>
              <a:t>Обязательным </a:t>
            </a:r>
            <a:r>
              <a:rPr lang="ru-RU" sz="2200" b="1" dirty="0">
                <a:solidFill>
                  <a:srgbClr val="0070C0"/>
                </a:solidFill>
              </a:rPr>
              <a:t>требованиям проведения и признания результатов внутриколледжных этапов было наличие независимых </a:t>
            </a:r>
            <a:r>
              <a:rPr lang="ru-RU" sz="2200" b="1" dirty="0" smtClean="0">
                <a:solidFill>
                  <a:srgbClr val="0070C0"/>
                </a:solidFill>
              </a:rPr>
              <a:t>экспертов</a:t>
            </a:r>
          </a:p>
          <a:p>
            <a:pPr algn="l"/>
            <a:endParaRPr lang="ru-RU" sz="2200" b="1" dirty="0">
              <a:solidFill>
                <a:srgbClr val="0070C0"/>
              </a:solidFill>
            </a:endParaRPr>
          </a:p>
          <a:p>
            <a:pPr algn="l"/>
            <a:r>
              <a:rPr lang="ru-RU" sz="2200" b="1" dirty="0">
                <a:solidFill>
                  <a:srgbClr val="0070C0"/>
                </a:solidFill>
              </a:rPr>
              <a:t>2 этап – сетевой. Проводился на базах специализированных центров компетенций в целях отбора лучших по республике по «массовым» профессиям для участия в республиканском </a:t>
            </a:r>
            <a:r>
              <a:rPr lang="ru-RU" sz="2200" b="1" dirty="0" smtClean="0">
                <a:solidFill>
                  <a:srgbClr val="0070C0"/>
                </a:solidFill>
              </a:rPr>
              <a:t>чемпионате</a:t>
            </a:r>
            <a:endParaRPr lang="ru-RU" sz="2200" b="1" dirty="0">
              <a:solidFill>
                <a:srgbClr val="0070C0"/>
              </a:solidFill>
            </a:endParaRPr>
          </a:p>
          <a:p>
            <a:pPr algn="just"/>
            <a:endParaRPr lang="ru-RU" sz="2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2920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3"/>
          <a:stretch/>
        </p:blipFill>
        <p:spPr bwMode="auto">
          <a:xfrm>
            <a:off x="1" y="-5306"/>
            <a:ext cx="9192896" cy="514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537510" y="63282"/>
            <a:ext cx="8117878" cy="4248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Сеть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профессиональных образовательных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организаций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Республики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Татарстан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buClr>
                <a:srgbClr val="FF0000"/>
              </a:buClr>
            </a:pPr>
            <a:r>
              <a:rPr lang="ru-RU" sz="2800" b="1" dirty="0">
                <a:solidFill>
                  <a:srgbClr val="44546A"/>
                </a:solidFill>
              </a:rPr>
              <a:t> </a:t>
            </a:r>
          </a:p>
          <a:p>
            <a:pPr algn="just" fontAlgn="auto">
              <a:spcAft>
                <a:spcPts val="0"/>
              </a:spcAft>
            </a:pPr>
            <a:endParaRPr lang="ru-RU" b="1" dirty="0">
              <a:solidFill>
                <a:srgbClr val="44546A"/>
              </a:solidFill>
            </a:endParaRPr>
          </a:p>
        </p:txBody>
      </p:sp>
      <p:graphicFrame>
        <p:nvGraphicFramePr>
          <p:cNvPr id="4097" name="Таблица 40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461716"/>
              </p:ext>
            </p:extLst>
          </p:nvPr>
        </p:nvGraphicFramePr>
        <p:xfrm>
          <a:off x="415435" y="1054205"/>
          <a:ext cx="8362028" cy="2679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1621"/>
                <a:gridCol w="769764"/>
                <a:gridCol w="764625"/>
                <a:gridCol w="863155"/>
                <a:gridCol w="860100"/>
                <a:gridCol w="863155"/>
                <a:gridCol w="744804"/>
                <a:gridCol w="744804"/>
              </a:tblGrid>
              <a:tr h="435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Годы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216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 Количество профессиональных образовательных организаций, в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том числе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137</a:t>
                      </a:r>
                      <a:endParaRPr lang="ru-RU" sz="16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122</a:t>
                      </a:r>
                      <a:endParaRPr lang="ru-RU" sz="16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107</a:t>
                      </a:r>
                      <a:endParaRPr lang="ru-RU" sz="16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106</a:t>
                      </a:r>
                      <a:endParaRPr lang="ru-RU" sz="16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16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96</a:t>
                      </a:r>
                      <a:endParaRPr lang="ru-RU" sz="16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92</a:t>
                      </a:r>
                      <a:endParaRPr lang="ru-RU" sz="16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                                        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СПО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                                         - НПО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08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 Количество подведомственных учреждений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  <a:endParaRPr lang="ru-RU" sz="16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  <a:endParaRPr lang="ru-RU" sz="16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71</a:t>
                      </a:r>
                      <a:endParaRPr lang="ru-RU" sz="16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71</a:t>
                      </a:r>
                      <a:endParaRPr lang="ru-RU" sz="16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68</a:t>
                      </a:r>
                      <a:endParaRPr lang="ru-RU" sz="16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64</a:t>
                      </a:r>
                      <a:endParaRPr lang="ru-RU" sz="16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60</a:t>
                      </a:r>
                      <a:endParaRPr lang="ru-RU" sz="16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0272" y="4515966"/>
            <a:ext cx="2057400" cy="273844"/>
          </a:xfrm>
        </p:spPr>
        <p:txBody>
          <a:bodyPr/>
          <a:lstStyle/>
          <a:p>
            <a:fld id="{660BE4A8-5457-4727-AE84-ECC12C338B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9100" y="3834700"/>
            <a:ext cx="8359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Совокупные объемы государственного </a:t>
            </a:r>
            <a:r>
              <a:rPr lang="ru-RU" sz="2000" b="1" dirty="0" smtClean="0">
                <a:solidFill>
                  <a:srgbClr val="0070C0"/>
                </a:solidFill>
              </a:rPr>
              <a:t>финансирования, </a:t>
            </a:r>
            <a:r>
              <a:rPr lang="ru-RU" sz="2000" b="1" dirty="0">
                <a:solidFill>
                  <a:srgbClr val="0070C0"/>
                </a:solidFill>
              </a:rPr>
              <a:t>начиная с 2014 года, составили </a:t>
            </a:r>
            <a:r>
              <a:rPr lang="ru-RU" sz="2000" b="1" dirty="0" smtClean="0">
                <a:solidFill>
                  <a:srgbClr val="A8246F"/>
                </a:solidFill>
                <a:ea typeface="Calibri"/>
                <a:cs typeface="Times New Roman"/>
              </a:rPr>
              <a:t>2,38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млрд.рублей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31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0"/>
          <a:stretch/>
        </p:blipFill>
        <p:spPr bwMode="auto">
          <a:xfrm>
            <a:off x="1" y="0"/>
            <a:ext cx="9192896" cy="473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589" y="207878"/>
            <a:ext cx="8231144" cy="5640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Отбор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участников республиканского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чемпионата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602162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20</a:t>
            </a:fld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7381" y="1220456"/>
            <a:ext cx="8529187" cy="3305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>
                <a:solidFill>
                  <a:srgbClr val="A8246F"/>
                </a:solidFill>
                <a:latin typeface="Calibri"/>
                <a:ea typeface="Calibri"/>
                <a:cs typeface="Times New Roman"/>
              </a:rPr>
              <a:t>292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>
                <a:solidFill>
                  <a:srgbClr val="0070C0"/>
                </a:solidFill>
              </a:rPr>
              <a:t>внутриколледжных </a:t>
            </a:r>
            <a:r>
              <a:rPr lang="ru-RU" sz="2200" b="1" dirty="0" smtClean="0">
                <a:solidFill>
                  <a:srgbClr val="0070C0"/>
                </a:solidFill>
              </a:rPr>
              <a:t>чемпионата - </a:t>
            </a:r>
            <a:r>
              <a:rPr lang="ru-RU" sz="2400" b="1" dirty="0">
                <a:solidFill>
                  <a:srgbClr val="A8246F"/>
                </a:solidFill>
                <a:latin typeface="Calibri"/>
                <a:ea typeface="Calibri"/>
                <a:cs typeface="Times New Roman"/>
              </a:rPr>
              <a:t>3509</a:t>
            </a:r>
            <a:r>
              <a:rPr lang="ru-RU" sz="2200" b="1" dirty="0" smtClean="0">
                <a:solidFill>
                  <a:srgbClr val="0070C0"/>
                </a:solidFill>
              </a:rPr>
              <a:t> участников </a:t>
            </a:r>
          </a:p>
          <a:p>
            <a:pPr algn="l"/>
            <a:r>
              <a:rPr lang="ru-RU" sz="2400" b="1" dirty="0">
                <a:solidFill>
                  <a:srgbClr val="A8246F"/>
                </a:solidFill>
                <a:latin typeface="Calibri"/>
                <a:ea typeface="Calibri"/>
                <a:cs typeface="Times New Roman"/>
              </a:rPr>
              <a:t>24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>
                <a:solidFill>
                  <a:srgbClr val="0070C0"/>
                </a:solidFill>
              </a:rPr>
              <a:t>сетевых чемпионата </a:t>
            </a:r>
            <a:r>
              <a:rPr lang="ru-RU" sz="2200" b="1" dirty="0" smtClean="0">
                <a:solidFill>
                  <a:srgbClr val="0070C0"/>
                </a:solidFill>
              </a:rPr>
              <a:t>- </a:t>
            </a:r>
            <a:r>
              <a:rPr lang="ru-RU" sz="2400" b="1" dirty="0">
                <a:solidFill>
                  <a:srgbClr val="A8246F"/>
                </a:solidFill>
                <a:latin typeface="Calibri"/>
                <a:ea typeface="Calibri"/>
                <a:cs typeface="Times New Roman"/>
              </a:rPr>
              <a:t>256</a:t>
            </a:r>
            <a:r>
              <a:rPr lang="ru-RU" sz="2200" b="1" dirty="0" smtClean="0">
                <a:solidFill>
                  <a:srgbClr val="0070C0"/>
                </a:solidFill>
              </a:rPr>
              <a:t> участников</a:t>
            </a:r>
          </a:p>
          <a:p>
            <a:pPr algn="l"/>
            <a:endParaRPr lang="ru-RU" sz="2200" b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Каждая профессиональная образовательная организация, ведущую подготовку по той или иной специальности, была представлена на внутриколледжных и сетевых </a:t>
            </a:r>
            <a:r>
              <a:rPr lang="ru-RU" sz="2400" b="1" dirty="0" smtClean="0">
                <a:solidFill>
                  <a:srgbClr val="0070C0"/>
                </a:solidFill>
              </a:rPr>
              <a:t>этапах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5069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8"/>
          <a:stretch/>
        </p:blipFill>
        <p:spPr bwMode="auto">
          <a:xfrm>
            <a:off x="1" y="0"/>
            <a:ext cx="9192896" cy="508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589" y="207878"/>
            <a:ext cx="8231144" cy="5640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Организации, которые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не были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представлены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на региональном этапе ни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одним участником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602162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21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816460"/>
              </p:ext>
            </p:extLst>
          </p:nvPr>
        </p:nvGraphicFramePr>
        <p:xfrm>
          <a:off x="373380" y="1188164"/>
          <a:ext cx="8237220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3722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kern="1200" smtClean="0">
                          <a:solidFill>
                            <a:srgbClr val="B72D47"/>
                          </a:solidFill>
                          <a:latin typeface="+mn-lt"/>
                          <a:ea typeface="+mn-ea"/>
                          <a:cs typeface="+mn-cs"/>
                        </a:rPr>
                        <a:t>1. Алексеевский </a:t>
                      </a:r>
                      <a:r>
                        <a:rPr lang="ru-RU" sz="1800" b="1" kern="1200" dirty="0" smtClean="0">
                          <a:solidFill>
                            <a:srgbClr val="B72D47"/>
                          </a:solidFill>
                          <a:latin typeface="+mn-lt"/>
                          <a:ea typeface="+mn-ea"/>
                          <a:cs typeface="+mn-cs"/>
                        </a:rPr>
                        <a:t>аграрный колледж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B72D47"/>
                          </a:solidFill>
                          <a:latin typeface="+mn-lt"/>
                          <a:ea typeface="+mn-ea"/>
                          <a:cs typeface="+mn-cs"/>
                        </a:rPr>
                        <a:t>2. Апастовский аграрный колледж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B72D47"/>
                          </a:solidFill>
                          <a:latin typeface="+mn-lt"/>
                          <a:ea typeface="+mn-ea"/>
                          <a:cs typeface="+mn-cs"/>
                        </a:rPr>
                        <a:t>3. Бавлинский аграрный колледж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B72D47"/>
                          </a:solidFill>
                          <a:latin typeface="+mn-lt"/>
                          <a:ea typeface="+mn-ea"/>
                          <a:cs typeface="+mn-cs"/>
                        </a:rPr>
                        <a:t>4. Дрожжановский техникум отраслевых технологий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B72D47"/>
                          </a:solidFill>
                          <a:latin typeface="+mn-lt"/>
                          <a:ea typeface="+mn-ea"/>
                          <a:cs typeface="+mn-cs"/>
                        </a:rPr>
                        <a:t>5. Мензелинский педагогический колледж им. М. </a:t>
                      </a:r>
                      <a:r>
                        <a:rPr lang="ru-RU" sz="1800" b="1" kern="1200" dirty="0" err="1" smtClean="0">
                          <a:solidFill>
                            <a:srgbClr val="B72D47"/>
                          </a:solidFill>
                          <a:latin typeface="+mn-lt"/>
                          <a:ea typeface="+mn-ea"/>
                          <a:cs typeface="+mn-cs"/>
                        </a:rPr>
                        <a:t>Джалиля</a:t>
                      </a:r>
                      <a:r>
                        <a:rPr lang="ru-RU" sz="1800" b="1" kern="1200" dirty="0" smtClean="0">
                          <a:solidFill>
                            <a:srgbClr val="B72D47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1" i="1" kern="1200" dirty="0" smtClean="0">
                          <a:solidFill>
                            <a:srgbClr val="B72D47"/>
                          </a:solidFill>
                          <a:latin typeface="+mn-lt"/>
                          <a:ea typeface="+mn-ea"/>
                          <a:cs typeface="+mn-cs"/>
                        </a:rPr>
                        <a:t>ресурсный центр</a:t>
                      </a:r>
                      <a:r>
                        <a:rPr lang="ru-RU" sz="1800" b="1" kern="1200" dirty="0" smtClean="0">
                          <a:solidFill>
                            <a:srgbClr val="B72D47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B72D47"/>
                          </a:solidFill>
                          <a:latin typeface="+mn-lt"/>
                          <a:ea typeface="+mn-ea"/>
                          <a:cs typeface="+mn-cs"/>
                        </a:rPr>
                        <a:t>6. Рыбно-Слободский агротехнический техникум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B72D47"/>
                          </a:solidFill>
                          <a:latin typeface="+mn-lt"/>
                          <a:ea typeface="+mn-ea"/>
                          <a:cs typeface="+mn-cs"/>
                        </a:rPr>
                        <a:t>7. Сабинский аграрный колледж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smtClean="0">
                          <a:solidFill>
                            <a:srgbClr val="B72D47"/>
                          </a:solidFill>
                          <a:latin typeface="+mn-lt"/>
                          <a:ea typeface="+mn-ea"/>
                          <a:cs typeface="+mn-cs"/>
                        </a:rPr>
                        <a:t>8. Тетюшский </a:t>
                      </a:r>
                      <a:r>
                        <a:rPr lang="ru-RU" sz="1800" b="1" kern="1200" dirty="0" smtClean="0">
                          <a:solidFill>
                            <a:srgbClr val="B72D47"/>
                          </a:solidFill>
                          <a:latin typeface="+mn-lt"/>
                          <a:ea typeface="+mn-ea"/>
                          <a:cs typeface="+mn-cs"/>
                        </a:rPr>
                        <a:t>сельскохозяйственный техникум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smtClean="0">
                          <a:solidFill>
                            <a:srgbClr val="B72D47"/>
                          </a:solidFill>
                          <a:latin typeface="+mn-lt"/>
                          <a:ea typeface="+mn-ea"/>
                          <a:cs typeface="+mn-cs"/>
                        </a:rPr>
                        <a:t>9. Чистопольский сельскохозяйственный техникум им. Г.И. Усманова</a:t>
                      </a:r>
                      <a:endParaRPr lang="ru-RU" sz="1800" b="1" kern="1200" dirty="0" smtClean="0">
                        <a:solidFill>
                          <a:srgbClr val="B72D4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60211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0"/>
          <a:stretch/>
        </p:blipFill>
        <p:spPr bwMode="auto">
          <a:xfrm>
            <a:off x="1" y="0"/>
            <a:ext cx="9192896" cy="473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589" y="207878"/>
            <a:ext cx="8231144" cy="5640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Учреждения-лидеры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по количеству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занятых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первых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мест в региональном чемпионате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602162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22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8789" y="908168"/>
            <a:ext cx="8168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>
                <a:solidFill>
                  <a:srgbClr val="A8246F"/>
                </a:solidFill>
                <a:latin typeface="Calibri"/>
                <a:ea typeface="Calibri"/>
                <a:cs typeface="Times New Roman"/>
              </a:rPr>
              <a:t>Казанский техникум информационных технологий и связи </a:t>
            </a:r>
            <a:r>
              <a:rPr lang="ru-RU" sz="1600" b="1" dirty="0">
                <a:solidFill>
                  <a:srgbClr val="0070C0"/>
                </a:solidFill>
              </a:rPr>
              <a:t>– </a:t>
            </a:r>
            <a:r>
              <a:rPr lang="ru-RU" sz="1800" b="1" dirty="0">
                <a:solidFill>
                  <a:srgbClr val="A8246F"/>
                </a:solidFill>
                <a:latin typeface="Calibri"/>
                <a:ea typeface="Calibri"/>
                <a:cs typeface="Times New Roman"/>
              </a:rPr>
              <a:t>6</a:t>
            </a:r>
            <a:r>
              <a:rPr lang="ru-RU" sz="1600" b="1" dirty="0">
                <a:solidFill>
                  <a:srgbClr val="0070C0"/>
                </a:solidFill>
              </a:rPr>
              <a:t> первых мест (Мобильная робототехника, Программные решения для бизнеса, Прокладка сетевого кабеля, Сетевое и системное администрирование, Графический дизайн, Видеомонтаж)</a:t>
            </a:r>
          </a:p>
          <a:p>
            <a:pPr lvl="0"/>
            <a:endParaRPr lang="ru-RU" sz="1600" b="1" dirty="0" smtClean="0">
              <a:solidFill>
                <a:srgbClr val="0070C0"/>
              </a:solidFill>
            </a:endParaRPr>
          </a:p>
          <a:p>
            <a:pPr lvl="0"/>
            <a:r>
              <a:rPr lang="ru-RU" sz="1800" b="1" dirty="0">
                <a:solidFill>
                  <a:srgbClr val="A8246F"/>
                </a:solidFill>
                <a:latin typeface="Calibri"/>
                <a:ea typeface="Calibri"/>
                <a:cs typeface="Times New Roman"/>
              </a:rPr>
              <a:t>Казанский строительный колледж </a:t>
            </a:r>
            <a:r>
              <a:rPr lang="ru-RU" sz="1600" b="1" dirty="0">
                <a:solidFill>
                  <a:srgbClr val="0070C0"/>
                </a:solidFill>
              </a:rPr>
              <a:t>– </a:t>
            </a:r>
            <a:r>
              <a:rPr lang="ru-RU" sz="1800" b="1" dirty="0">
                <a:solidFill>
                  <a:srgbClr val="A8246F"/>
                </a:solidFill>
                <a:latin typeface="Calibri"/>
                <a:ea typeface="Calibri"/>
                <a:cs typeface="Times New Roman"/>
              </a:rPr>
              <a:t>5</a:t>
            </a:r>
            <a:r>
              <a:rPr lang="ru-RU" sz="1600" b="1" dirty="0">
                <a:solidFill>
                  <a:srgbClr val="0070C0"/>
                </a:solidFill>
              </a:rPr>
              <a:t> первых мест (Камнетёсное дело, Кирпичная кладка, Ландшафтный дизайн, Облицовка плиткой, Кровельные работы)</a:t>
            </a:r>
          </a:p>
          <a:p>
            <a:pPr lvl="0"/>
            <a:endParaRPr lang="ru-RU" sz="1600" b="1" dirty="0" smtClean="0">
              <a:solidFill>
                <a:srgbClr val="0070C0"/>
              </a:solidFill>
            </a:endParaRPr>
          </a:p>
          <a:p>
            <a:pPr lvl="0"/>
            <a:r>
              <a:rPr lang="ru-RU" sz="1800" b="1" dirty="0">
                <a:solidFill>
                  <a:srgbClr val="A8246F"/>
                </a:solidFill>
                <a:latin typeface="Calibri"/>
                <a:ea typeface="Calibri"/>
                <a:cs typeface="Times New Roman"/>
              </a:rPr>
              <a:t>Камский государственный автомеханический колледж</a:t>
            </a:r>
            <a:r>
              <a:rPr lang="ru-RU" sz="1600" b="1" dirty="0">
                <a:solidFill>
                  <a:srgbClr val="0070C0"/>
                </a:solidFill>
              </a:rPr>
              <a:t> – </a:t>
            </a:r>
            <a:r>
              <a:rPr lang="ru-RU" sz="1800" b="1" dirty="0">
                <a:solidFill>
                  <a:srgbClr val="A8246F"/>
                </a:solidFill>
                <a:latin typeface="Calibri"/>
                <a:ea typeface="Calibri"/>
                <a:cs typeface="Times New Roman"/>
              </a:rPr>
              <a:t>5</a:t>
            </a:r>
            <a:r>
              <a:rPr lang="ru-RU" sz="1600" b="1" dirty="0">
                <a:solidFill>
                  <a:srgbClr val="0070C0"/>
                </a:solidFill>
              </a:rPr>
              <a:t> первых мест (Кузовной ремонт, Автопокраска, Мехатроника, Промышленная робототехника, Обслуживание грузовой техники)</a:t>
            </a:r>
          </a:p>
          <a:p>
            <a:pPr lvl="0"/>
            <a:endParaRPr lang="ru-RU" sz="1600" b="1" dirty="0" smtClean="0">
              <a:solidFill>
                <a:srgbClr val="0070C0"/>
              </a:solidFill>
            </a:endParaRPr>
          </a:p>
          <a:p>
            <a:pPr lvl="0"/>
            <a:r>
              <a:rPr lang="ru-RU" sz="1800" b="1" dirty="0">
                <a:solidFill>
                  <a:srgbClr val="A8246F"/>
                </a:solidFill>
                <a:latin typeface="Calibri"/>
                <a:ea typeface="Calibri"/>
                <a:cs typeface="Times New Roman"/>
              </a:rPr>
              <a:t>Международный колледж сервиса</a:t>
            </a:r>
            <a:r>
              <a:rPr lang="ru-RU" sz="1600" b="1" dirty="0">
                <a:solidFill>
                  <a:srgbClr val="0070C0"/>
                </a:solidFill>
              </a:rPr>
              <a:t> – </a:t>
            </a:r>
            <a:r>
              <a:rPr lang="ru-RU" sz="1800" b="1" dirty="0">
                <a:solidFill>
                  <a:srgbClr val="A8246F"/>
                </a:solidFill>
                <a:latin typeface="Calibri"/>
                <a:ea typeface="Calibri"/>
                <a:cs typeface="Times New Roman"/>
              </a:rPr>
              <a:t>5</a:t>
            </a:r>
            <a:r>
              <a:rPr lang="ru-RU" sz="1600" b="1" dirty="0">
                <a:solidFill>
                  <a:srgbClr val="0070C0"/>
                </a:solidFill>
              </a:rPr>
              <a:t> первых мест (Флористика, Прикладная эстетика, Выпечка хлебобулочных изделий, Администрирование отеля, Татар ашлары</a:t>
            </a:r>
            <a:r>
              <a:rPr lang="ru-RU" sz="1600" b="1" dirty="0" smtClean="0">
                <a:solidFill>
                  <a:srgbClr val="0070C0"/>
                </a:solidFill>
              </a:rPr>
              <a:t>)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1543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0"/>
          <a:stretch/>
        </p:blipFill>
        <p:spPr bwMode="auto">
          <a:xfrm>
            <a:off x="1" y="0"/>
            <a:ext cx="9192896" cy="480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589" y="207878"/>
            <a:ext cx="8231144" cy="5640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ТОП-10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учреждений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по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количеству призовых мест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808220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23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830840"/>
              </p:ext>
            </p:extLst>
          </p:nvPr>
        </p:nvGraphicFramePr>
        <p:xfrm>
          <a:off x="276725" y="1059772"/>
          <a:ext cx="8734927" cy="37502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34743"/>
                <a:gridCol w="1091631"/>
                <a:gridCol w="1245279"/>
                <a:gridCol w="1663274"/>
              </a:tblGrid>
              <a:tr h="2967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профессиональной образовательной организации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635" marR="556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Общее количество призовых мест</a:t>
                      </a:r>
                    </a:p>
                  </a:txBody>
                  <a:tcPr marL="55635" marR="556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Общее количество участников</a:t>
                      </a:r>
                    </a:p>
                  </a:txBody>
                  <a:tcPr marL="55635" marR="556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 результативности</a:t>
                      </a:r>
                    </a:p>
                  </a:txBody>
                  <a:tcPr marL="55635" marR="55635" marT="0" marB="0" anchor="ctr"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Казанский техникум информационных технологий и связи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Нижнекамский агропромышленный колледж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Камский государственный автомеханический </a:t>
                      </a: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колледж</a:t>
                      </a: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Казанский колледж коммунального хозяйства и строительства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Колледж малого  бизнеса и предпринимательства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Международный колледж сервиса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Казанский строительный колледж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Казанский </a:t>
                      </a: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авиационно-технический колледж</a:t>
                      </a: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0,45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Бугульминский машиностроительный техникум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Казанский кооперативный институт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0,38</a:t>
                      </a:r>
                    </a:p>
                  </a:txBody>
                  <a:tcPr marL="55635" marR="55635" marT="0" marB="0" anchor="ctr">
                    <a:solidFill>
                      <a:srgbClr val="B9F79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31813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0"/>
          <a:stretch/>
        </p:blipFill>
        <p:spPr bwMode="auto">
          <a:xfrm>
            <a:off x="1" y="0"/>
            <a:ext cx="9192896" cy="480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401" y="58277"/>
            <a:ext cx="8231144" cy="5640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Итоги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финала национального чемпионата 2016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602162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24</a:t>
            </a:fld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7380" y="559748"/>
            <a:ext cx="8529187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A8246F"/>
                </a:solidFill>
                <a:latin typeface="Calibri"/>
                <a:ea typeface="Calibri"/>
                <a:cs typeface="Times New Roman"/>
              </a:rPr>
              <a:t>82</a:t>
            </a:r>
            <a:r>
              <a:rPr lang="ru-RU" sz="2000" b="1" dirty="0" smtClean="0">
                <a:solidFill>
                  <a:srgbClr val="0070C0"/>
                </a:solidFill>
              </a:rPr>
              <a:t> компетенции, в </a:t>
            </a:r>
            <a:r>
              <a:rPr lang="ru-RU" sz="2000" b="1" dirty="0" err="1" smtClean="0">
                <a:solidFill>
                  <a:srgbClr val="0070C0"/>
                </a:solidFill>
              </a:rPr>
              <a:t>т.ч</a:t>
            </a:r>
            <a:r>
              <a:rPr lang="ru-RU" sz="2000" b="1" dirty="0" smtClean="0">
                <a:solidFill>
                  <a:srgbClr val="0070C0"/>
                </a:solidFill>
              </a:rPr>
              <a:t>. </a:t>
            </a:r>
            <a:r>
              <a:rPr lang="ru-RU" sz="2000" b="1" dirty="0" smtClean="0">
                <a:solidFill>
                  <a:srgbClr val="A8246F"/>
                </a:solidFill>
                <a:latin typeface="Calibri"/>
                <a:ea typeface="Calibri"/>
                <a:cs typeface="Times New Roman"/>
              </a:rPr>
              <a:t>64</a:t>
            </a:r>
            <a:r>
              <a:rPr lang="ru-RU" sz="2000" b="1" dirty="0" smtClean="0">
                <a:solidFill>
                  <a:srgbClr val="0070C0"/>
                </a:solidFill>
              </a:rPr>
              <a:t> основных</a:t>
            </a:r>
          </a:p>
          <a:p>
            <a:pPr algn="l"/>
            <a:r>
              <a:rPr lang="en-US" sz="2000" b="1" dirty="0">
                <a:solidFill>
                  <a:srgbClr val="A8246F"/>
                </a:solidFill>
                <a:ea typeface="Calibri"/>
                <a:cs typeface="Times New Roman"/>
              </a:rPr>
              <a:t>849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участников и </a:t>
            </a:r>
            <a:r>
              <a:rPr lang="ru-RU" sz="2000" b="1" dirty="0" smtClean="0">
                <a:solidFill>
                  <a:srgbClr val="A8246F"/>
                </a:solidFill>
                <a:ea typeface="Calibri"/>
                <a:cs typeface="Times New Roman"/>
              </a:rPr>
              <a:t>1043</a:t>
            </a:r>
            <a:r>
              <a:rPr lang="ru-RU" sz="2000" b="1" dirty="0" smtClean="0">
                <a:solidFill>
                  <a:srgbClr val="0070C0"/>
                </a:solidFill>
              </a:rPr>
              <a:t> эксперта</a:t>
            </a:r>
            <a:endParaRPr lang="ru-RU" sz="2000" b="1" dirty="0">
              <a:solidFill>
                <a:srgbClr val="0070C0"/>
              </a:solidFill>
            </a:endParaRPr>
          </a:p>
          <a:p>
            <a:pPr algn="l"/>
            <a:r>
              <a:rPr lang="ru-RU" sz="2000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от РТ – участники по </a:t>
            </a:r>
            <a:r>
              <a:rPr lang="ru-RU" sz="2000" b="1" dirty="0" smtClean="0">
                <a:solidFill>
                  <a:srgbClr val="A8246F"/>
                </a:solidFill>
                <a:ea typeface="Calibri"/>
                <a:cs typeface="Times New Roman"/>
              </a:rPr>
              <a:t>47</a:t>
            </a:r>
            <a:r>
              <a:rPr lang="ru-RU" sz="2000" b="1" dirty="0" smtClean="0">
                <a:solidFill>
                  <a:srgbClr val="0070C0"/>
                </a:solidFill>
              </a:rPr>
              <a:t> компетенциям, в том числе по </a:t>
            </a:r>
            <a:r>
              <a:rPr lang="ru-RU" sz="2000" b="1" dirty="0">
                <a:solidFill>
                  <a:srgbClr val="A8246F"/>
                </a:solidFill>
                <a:ea typeface="Calibri"/>
                <a:cs typeface="Times New Roman"/>
              </a:rPr>
              <a:t>41</a:t>
            </a:r>
            <a:r>
              <a:rPr lang="ru-RU" sz="2000" b="1" dirty="0" smtClean="0">
                <a:solidFill>
                  <a:srgbClr val="0070C0"/>
                </a:solidFill>
              </a:rPr>
              <a:t> основной компетенции</a:t>
            </a:r>
          </a:p>
          <a:p>
            <a:r>
              <a:rPr lang="ru-RU" sz="2000" b="1" dirty="0" smtClean="0">
                <a:solidFill>
                  <a:srgbClr val="A8246F"/>
                </a:solidFill>
                <a:ea typeface="Calibri"/>
                <a:cs typeface="Times New Roman"/>
              </a:rPr>
              <a:t>РЕСПУБЛИКА ТАТАРСТАН ЗАНЯЛА ТРЕТЬЕ МЕСТО</a:t>
            </a:r>
            <a:endParaRPr lang="ru-RU" sz="2000" b="1" dirty="0">
              <a:solidFill>
                <a:srgbClr val="A8246F"/>
              </a:solidFill>
              <a:ea typeface="Calibri"/>
              <a:cs typeface="Times New Roman"/>
            </a:endParaRPr>
          </a:p>
          <a:p>
            <a:pPr algn="l"/>
            <a:endParaRPr lang="ru-RU" sz="2000" b="1" dirty="0">
              <a:solidFill>
                <a:srgbClr val="A8246F"/>
              </a:solidFill>
              <a:ea typeface="Calibri"/>
              <a:cs typeface="Times New Roman"/>
            </a:endParaRPr>
          </a:p>
          <a:p>
            <a:pPr algn="l"/>
            <a:endParaRPr lang="en-US" sz="2000" b="1" u="sng" dirty="0" smtClean="0">
              <a:solidFill>
                <a:srgbClr val="0070C0"/>
              </a:solidFill>
            </a:endParaRPr>
          </a:p>
          <a:p>
            <a:pPr algn="l"/>
            <a:endParaRPr lang="ru-RU" sz="2000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l"/>
            <a:endParaRPr lang="ru-RU" sz="2000" b="1" dirty="0">
              <a:solidFill>
                <a:srgbClr val="0070C0"/>
              </a:solidFill>
              <a:cs typeface="Times New Roman"/>
            </a:endParaRPr>
          </a:p>
          <a:p>
            <a:pPr algn="l"/>
            <a:endParaRPr lang="ru-RU" sz="20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097653"/>
              </p:ext>
            </p:extLst>
          </p:nvPr>
        </p:nvGraphicFramePr>
        <p:xfrm>
          <a:off x="576153" y="2492530"/>
          <a:ext cx="8040592" cy="2008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630"/>
                <a:gridCol w="2090989"/>
                <a:gridCol w="1159155"/>
                <a:gridCol w="1002352"/>
                <a:gridCol w="1125460"/>
                <a:gridCol w="1042597"/>
                <a:gridCol w="1152409"/>
              </a:tblGrid>
              <a:tr h="637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№ п/п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Регион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баллов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«Золото»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(4 балла)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«Серебро»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(3 балла)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«Бронза»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(2 балла)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Медаль за мастерство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(1 балл)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576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Москва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127.00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576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Московская область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90.00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576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Республика Татарстан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82.00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</a:tr>
              <a:tr h="254576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Свердловская область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43.00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576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Челябинская область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32.00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89509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0"/>
          <a:stretch/>
        </p:blipFill>
        <p:spPr bwMode="auto">
          <a:xfrm>
            <a:off x="1" y="0"/>
            <a:ext cx="9192896" cy="480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969" y="124416"/>
            <a:ext cx="8231144" cy="5640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Федеральный рейтинг учреждений по итогам финала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808220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25</a:t>
            </a:fld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19277" y="991702"/>
            <a:ext cx="8822450" cy="4434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A8246F"/>
              </a:buClr>
            </a:pPr>
            <a:endParaRPr lang="ru-RU" sz="22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621858"/>
              </p:ext>
            </p:extLst>
          </p:nvPr>
        </p:nvGraphicFramePr>
        <p:xfrm>
          <a:off x="157799" y="649954"/>
          <a:ext cx="8572500" cy="4214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522"/>
                <a:gridCol w="1977921"/>
                <a:gridCol w="4953551"/>
                <a:gridCol w="124950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№ п/п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Регион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Наименование учреждения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Сумма медальных значков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Москва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Колледж предпринимательства № 11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23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Челябинская область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Русско-Британский институт управления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Московская область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Подмосковный колледж «Энергия»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Московская область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Раменский колледж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 rowSpan="3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Московская область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Профессиональный колледж «Московия»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Свердловская область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Уральский колледж технологий и предпринимательства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Московская область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Университет «Дубна»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 rowSpan="2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Республика Татарстан 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Казанский строительный колледж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Москва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Московский издательско-полиграфический колледж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Москва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Колледж связи №54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 rowSpan="4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Республика Татарстан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Казанский педагогический колледж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Республика Татарстан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Казанский медицинский колледж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Республика Татарстан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Казанский техникум информационных технологий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Архангельская область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Архангельский аграрный университет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9892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8"/>
          <a:stretch/>
        </p:blipFill>
        <p:spPr bwMode="auto">
          <a:xfrm>
            <a:off x="1" y="0"/>
            <a:ext cx="919289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69" y="93578"/>
            <a:ext cx="8231144" cy="5640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Расширенный состав национальной сборной РФ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602162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26</a:t>
            </a:fld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40355" y="703734"/>
            <a:ext cx="891218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rgbClr val="0070C0"/>
                </a:solidFill>
              </a:rPr>
              <a:t>По итогам Финала </a:t>
            </a:r>
            <a:r>
              <a:rPr lang="ru-RU" sz="2200" b="1" dirty="0" smtClean="0">
                <a:solidFill>
                  <a:srgbClr val="0070C0"/>
                </a:solidFill>
              </a:rPr>
              <a:t>2016 утвержден </a:t>
            </a:r>
            <a:r>
              <a:rPr lang="ru-RU" sz="2200" b="1" dirty="0">
                <a:solidFill>
                  <a:srgbClr val="0070C0"/>
                </a:solidFill>
              </a:rPr>
              <a:t>расширенный состав национальной сборной </a:t>
            </a:r>
            <a:r>
              <a:rPr lang="ru-RU" sz="2200" b="1" dirty="0">
                <a:solidFill>
                  <a:srgbClr val="A8246F"/>
                </a:solidFill>
                <a:ea typeface="Calibri"/>
                <a:cs typeface="Times New Roman"/>
              </a:rPr>
              <a:t>для дальнейшего отбора основных и резервных конкурсантов </a:t>
            </a:r>
            <a:r>
              <a:rPr lang="ru-RU" sz="2200" b="1" dirty="0">
                <a:solidFill>
                  <a:srgbClr val="0070C0"/>
                </a:solidFill>
              </a:rPr>
              <a:t>национальной </a:t>
            </a:r>
            <a:r>
              <a:rPr lang="ru-RU" sz="2200" b="1" dirty="0" smtClean="0">
                <a:solidFill>
                  <a:srgbClr val="0070C0"/>
                </a:solidFill>
              </a:rPr>
              <a:t>сборной</a:t>
            </a:r>
            <a:endParaRPr lang="ru-RU" sz="2200" b="1" dirty="0">
              <a:solidFill>
                <a:srgbClr val="0070C0"/>
              </a:solidFill>
            </a:endParaRPr>
          </a:p>
          <a:p>
            <a:pPr algn="just"/>
            <a:endParaRPr lang="ru-RU" sz="1000" b="1" dirty="0" smtClean="0">
              <a:solidFill>
                <a:srgbClr val="0070C0"/>
              </a:solidFill>
            </a:endParaRPr>
          </a:p>
          <a:p>
            <a:pPr algn="just"/>
            <a:endParaRPr lang="ru-RU" sz="1000" b="1" dirty="0">
              <a:solidFill>
                <a:srgbClr val="0070C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40355" y="2029614"/>
            <a:ext cx="891218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200" b="1" dirty="0" smtClean="0">
                <a:solidFill>
                  <a:srgbClr val="0070C0"/>
                </a:solidFill>
              </a:rPr>
              <a:t>ТОП-5 регионов по количеству в расширенном составе сборной</a:t>
            </a:r>
            <a:endParaRPr lang="ru-RU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017106"/>
              </p:ext>
            </p:extLst>
          </p:nvPr>
        </p:nvGraphicFramePr>
        <p:xfrm>
          <a:off x="548638" y="2636520"/>
          <a:ext cx="8321041" cy="189521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24300"/>
                <a:gridCol w="3589353"/>
                <a:gridCol w="3907388"/>
              </a:tblGrid>
              <a:tr h="3712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Субъект РФ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Кол-во человек в расширенном составе сборной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noFill/>
                  </a:tcPr>
                </a:tc>
              </a:tr>
              <a:tr h="2183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г. Москва</a:t>
                      </a: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5720" marR="45720" anchor="ctr">
                    <a:noFill/>
                  </a:tcPr>
                </a:tc>
              </a:tr>
              <a:tr h="2183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 Татарстан</a:t>
                      </a:r>
                    </a:p>
                  </a:txBody>
                  <a:tcPr marL="45720" marR="45720" anchor="ctr"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5720" marR="45720" anchor="ctr">
                    <a:solidFill>
                      <a:srgbClr val="B9F797"/>
                    </a:solidFill>
                  </a:tcPr>
                </a:tc>
              </a:tr>
              <a:tr h="2183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Московская </a:t>
                      </a: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5720" marR="45720" anchor="ctr">
                    <a:noFill/>
                  </a:tcPr>
                </a:tc>
              </a:tr>
              <a:tr h="2183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Свердловская область</a:t>
                      </a: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5720" marR="45720" anchor="ctr">
                    <a:noFill/>
                  </a:tcPr>
                </a:tc>
              </a:tr>
              <a:tr h="2183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Челябинская область</a:t>
                      </a: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5720" marR="4572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0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602162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27</a:t>
            </a:fld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97381" y="930896"/>
            <a:ext cx="8529187" cy="4248472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b="1" dirty="0" smtClean="0">
              <a:solidFill>
                <a:srgbClr val="A8246F"/>
              </a:solidFill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2348" y="8459"/>
            <a:ext cx="85942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Сравнительная таблица результатов финала с уровнем заданий мирового чемпионата 2015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251857"/>
              </p:ext>
            </p:extLst>
          </p:nvPr>
        </p:nvGraphicFramePr>
        <p:xfrm>
          <a:off x="397381" y="732840"/>
          <a:ext cx="8449436" cy="4159462"/>
        </p:xfrm>
        <a:graphic>
          <a:graphicData uri="http://schemas.openxmlformats.org/drawingml/2006/table">
            <a:tbl>
              <a:tblPr firstRow="1" firstCol="1" bandRow="1"/>
              <a:tblGrid>
                <a:gridCol w="1172376"/>
                <a:gridCol w="331944"/>
                <a:gridCol w="331944"/>
                <a:gridCol w="331944"/>
                <a:gridCol w="331944"/>
                <a:gridCol w="331944"/>
                <a:gridCol w="331944"/>
                <a:gridCol w="331944"/>
                <a:gridCol w="331944"/>
                <a:gridCol w="331944"/>
                <a:gridCol w="331944"/>
                <a:gridCol w="331944"/>
                <a:gridCol w="340515"/>
                <a:gridCol w="325660"/>
                <a:gridCol w="338229"/>
                <a:gridCol w="331944"/>
                <a:gridCol w="331944"/>
                <a:gridCol w="331944"/>
                <a:gridCol w="297664"/>
                <a:gridCol w="331944"/>
                <a:gridCol w="331944"/>
                <a:gridCol w="331944"/>
                <a:gridCol w="331944"/>
              </a:tblGrid>
              <a:tr h="257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СПЕЦИАЛИСТЫ</a:t>
                      </a:r>
                      <a:endParaRPr lang="ru-RU" sz="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СТРОИТЕЛЬНОЙ СФЕРЫ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СПЕЦИАЛИСТЫ, ЗАНЯТЫЕ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 ПРОМЫШЛЕННОМ ПРОИЗВОДСТВЕ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Соответствие по сложности %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77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76,19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</a:tr>
              <a:tr h="1929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Компетенция / регион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08 КАМНЕТЕСНОЕ ДЕЛО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 ОБЛИЦОВКА ПЛИТКОЙ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 САНТЕХНИКА И ОТОПЛЕНИЕ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 ЭЛЕКТРОМОНТАЖ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 КИРПИЧНАЯ КЛАДКА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 СУХОЕ СТРОИТЕЛЬСТВО И ШТУКАТУРНЫЕ РАБОТЫ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 МАЛЯРНЫЕ И ДЕКОРАТИНВЕЫ РАБОТЫ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 КРАСНОДЕРЕВЩИК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 СТОЛЯРНОЕ ДЕЛО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 ПЛОТНИЦКОЕ ДЕЛО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 ЛАНДШАФТНЫЙ ДИЗАЙН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 ХОЛОДИЛЬНАЯ ТЕХНИКА И СИСТЕМЫ КОНДИЦИОНИРОВАНИЯ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01 ПОЛИМЕХАНИКА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04 МЕХАТРОНИКА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06 ТОКАРНЫЕ РАБОТЫ НА СТАНКАХ С ЧПУ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07 ФРЕЗЕРНЫЕ РАБОТЫ НА СТАНКАХ С ЧПУ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 СВАРОЧНЫЕ ТЕХНОЛОГИИ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 ЭЛЕКТРОНИКА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 ПРОМЫШЛЕННАЯ АВТОМАТИКА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 МОБИЛЬНАЯ РОБОТОТЕХНИКА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 ПРОТОТИПИРОВАНИЕ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46 ОБРАБОТКА ЛИСТОВОГО МЕТАЛЛА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</a:rPr>
                        <a:t>Москва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69,04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77,56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67,89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53,28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59,09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51,56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47,76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52,99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36,8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8,91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41,9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8,97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12,63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</a:rPr>
                        <a:t>Московская область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74,03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66,5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68,33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29,94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41,94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43,63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56,04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20,41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23,13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21,74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33,96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34,36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27,7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67,92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17,01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27,45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13,02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47,3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11,45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36,9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40,72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</a:tr>
              <a:tr h="230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A8246F"/>
                          </a:solidFill>
                          <a:effectLst/>
                          <a:latin typeface="Calibri"/>
                          <a:ea typeface="Calibri"/>
                        </a:rPr>
                        <a:t>Республика Татарстан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76,03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67,02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41,91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58,79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53,37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39,02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33,55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35,9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69,83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53,56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47,3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29,75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13,41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40,05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9,16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38,44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</a:tr>
              <a:tr h="230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</a:rPr>
                        <a:t>Свердловская область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68,69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52,86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33,75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53,77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63,16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59,02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27,86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11,84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19,08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58,5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13,57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12,42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14,45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</a:rPr>
                        <a:t>Челябинская область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41,04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63,66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30,96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12,02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94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 –</a:t>
                      </a:r>
                      <a:r>
                        <a:rPr lang="ru-RU" sz="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A"/>
                    </a:solidFill>
                  </a:tcPr>
                </a:tc>
                <a:tc gridSpan="2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 – 65</a:t>
                      </a: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2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 – 85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85 – 100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69" marR="384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27030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429" y="266700"/>
            <a:ext cx="8231144" cy="56405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Компетенции, представленные на мировых чемпионатах, по которым представители Республики Татарстан заняли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место в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г.Красногорске</a:t>
            </a:r>
            <a:endParaRPr lang="ru-RU" sz="2000" b="1" dirty="0">
              <a:solidFill>
                <a:srgbClr val="A8246F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602162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28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331275"/>
              </p:ext>
            </p:extLst>
          </p:nvPr>
        </p:nvGraphicFramePr>
        <p:xfrm>
          <a:off x="216567" y="1110686"/>
          <a:ext cx="8650706" cy="390016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341609"/>
                <a:gridCol w="2002841"/>
                <a:gridCol w="3306256"/>
              </a:tblGrid>
              <a:tr h="793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Наименование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компетенции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Результат относительно мирового уровня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(по 100 - бальной шкале)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398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 Медицинский и социальный уход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место </a:t>
                      </a:r>
                      <a:endParaRPr lang="ru-RU" sz="1600" b="1" kern="1200" baseline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79,29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839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 Камнетёсное дело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место </a:t>
                      </a:r>
                      <a:endParaRPr lang="ru-RU" sz="1600" b="1" kern="1200" baseline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76,03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6780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3. Обслуживание холодильной и вентиляционной техники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место </a:t>
                      </a:r>
                      <a:endParaRPr lang="ru-RU" sz="1600" b="1" kern="1200" baseline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69,83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839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4. Веб-дизайн</a:t>
                      </a:r>
                      <a:endParaRPr lang="ru-RU" sz="16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место </a:t>
                      </a:r>
                      <a:endParaRPr lang="ru-RU" sz="1600" b="1" kern="1200" baseline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43,1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D85"/>
                    </a:solidFill>
                  </a:tcPr>
                </a:tc>
              </a:tr>
              <a:tr h="38398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5. Инженерный дизайн </a:t>
                      </a: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CAD (</a:t>
                      </a: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САПР)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место </a:t>
                      </a:r>
                      <a:endParaRPr lang="ru-RU" sz="1600" b="1" kern="1200" baseline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40,38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D85"/>
                    </a:solidFill>
                  </a:tcPr>
                </a:tc>
              </a:tr>
              <a:tr h="38398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6. Мобильная робототехника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место </a:t>
                      </a:r>
                      <a:endParaRPr lang="ru-RU" sz="1600" b="1" kern="1200" baseline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40,05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D85"/>
                    </a:solidFill>
                  </a:tcPr>
                </a:tc>
              </a:tr>
              <a:tr h="38398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7. Информационные кабельные сети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место </a:t>
                      </a:r>
                      <a:endParaRPr lang="ru-RU" sz="1600" b="1" kern="1200" baseline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40,01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8D8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26225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0"/>
          <a:stretch/>
        </p:blipFill>
        <p:spPr bwMode="auto">
          <a:xfrm>
            <a:off x="1" y="0"/>
            <a:ext cx="9192896" cy="480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67" y="223495"/>
            <a:ext cx="8231144" cy="5640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Стратегия подготовки сборной РТ к участию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в мировых чемпионатах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602162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29</a:t>
            </a:fld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7379" y="696114"/>
            <a:ext cx="8632321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200" b="1" dirty="0" smtClean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7967" y="1840051"/>
            <a:ext cx="8231144" cy="5640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80288" y="1141084"/>
            <a:ext cx="8632321" cy="359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lnSpc>
                <a:spcPct val="150000"/>
              </a:lnSpc>
              <a:buAutoNum type="romanUcPeriod"/>
            </a:pPr>
            <a:r>
              <a:rPr lang="ru-RU" sz="2000" b="1" dirty="0">
                <a:solidFill>
                  <a:srgbClr val="0070C0"/>
                </a:solidFill>
              </a:rPr>
              <a:t>Выбор «базовых» компетенций для подготовки </a:t>
            </a:r>
            <a:r>
              <a:rPr lang="ru-RU" sz="2000" b="1" dirty="0" smtClean="0">
                <a:solidFill>
                  <a:srgbClr val="0070C0"/>
                </a:solidFill>
              </a:rPr>
              <a:t>сборной</a:t>
            </a:r>
          </a:p>
          <a:p>
            <a:pPr marL="514350" indent="-514350" algn="l">
              <a:lnSpc>
                <a:spcPct val="150000"/>
              </a:lnSpc>
              <a:buAutoNum type="romanUcPeriod"/>
            </a:pPr>
            <a:r>
              <a:rPr lang="ru-RU" sz="2000" b="1" dirty="0" smtClean="0">
                <a:solidFill>
                  <a:srgbClr val="0070C0"/>
                </a:solidFill>
              </a:rPr>
              <a:t>Формирование </a:t>
            </a:r>
            <a:r>
              <a:rPr lang="ru-RU" sz="2000" b="1" dirty="0">
                <a:solidFill>
                  <a:srgbClr val="0070C0"/>
                </a:solidFill>
              </a:rPr>
              <a:t>сборной Республики Татарстан</a:t>
            </a:r>
          </a:p>
          <a:p>
            <a:pPr marL="514350" indent="-514350" algn="l">
              <a:lnSpc>
                <a:spcPct val="150000"/>
              </a:lnSpc>
              <a:buAutoNum type="romanUcPeriod"/>
            </a:pPr>
            <a:r>
              <a:rPr lang="ru-RU" sz="2000" b="1" dirty="0">
                <a:solidFill>
                  <a:srgbClr val="0070C0"/>
                </a:solidFill>
              </a:rPr>
              <a:t>Отбор и подготовка экспертов</a:t>
            </a:r>
          </a:p>
          <a:p>
            <a:pPr marL="514350" indent="-514350" algn="l">
              <a:lnSpc>
                <a:spcPct val="150000"/>
              </a:lnSpc>
              <a:buAutoNum type="romanUcPeriod"/>
            </a:pPr>
            <a:r>
              <a:rPr lang="ru-RU" sz="2000" b="1" dirty="0">
                <a:solidFill>
                  <a:srgbClr val="0070C0"/>
                </a:solidFill>
              </a:rPr>
              <a:t>Создание инфраструктуры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marL="514350" indent="-514350" algn="l">
              <a:lnSpc>
                <a:spcPct val="150000"/>
              </a:lnSpc>
              <a:buAutoNum type="romanUcPeriod"/>
            </a:pPr>
            <a:r>
              <a:rPr lang="ru-RU" sz="2000" b="1" dirty="0" smtClean="0">
                <a:solidFill>
                  <a:srgbClr val="0070C0"/>
                </a:solidFill>
              </a:rPr>
              <a:t>Создание </a:t>
            </a:r>
            <a:r>
              <a:rPr lang="ru-RU" sz="2000" b="1" dirty="0">
                <a:solidFill>
                  <a:srgbClr val="0070C0"/>
                </a:solidFill>
              </a:rPr>
              <a:t>Регионального координационного центра в Республике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324885923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0"/>
          <a:stretch/>
        </p:blipFill>
        <p:spPr bwMode="auto">
          <a:xfrm>
            <a:off x="1" y="0"/>
            <a:ext cx="9192896" cy="480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67" y="132055"/>
            <a:ext cx="8231144" cy="5640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Прием в профессиональные образовательные организации на базе основного общего образования (9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кл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.)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602162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3</a:t>
            </a:fld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7379" y="696114"/>
            <a:ext cx="8632321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200" b="1" dirty="0" smtClean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7967" y="1840051"/>
            <a:ext cx="8231144" cy="5640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36959"/>
              </p:ext>
            </p:extLst>
          </p:nvPr>
        </p:nvGraphicFramePr>
        <p:xfrm>
          <a:off x="609600" y="1200150"/>
          <a:ext cx="81686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114566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198" y="0"/>
            <a:ext cx="8231144" cy="5640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«Базовые» компетенции для подготовки сборной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РТ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602162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30</a:t>
            </a:fld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36220" y="497071"/>
            <a:ext cx="8872284" cy="4169896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Фрезерные работы на станках с ЧПУ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Электроника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Промышленная автоматика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Инженерный дизайн CAD (САПР)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Мехатроника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Мобильная робототехника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Сварочные технологии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Камнетёсное дело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Кирпичная кладка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Краснодеревщик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Электромонтаж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Столярное дело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Ландшафтный дизайн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Малярные и декоративные работы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Сухое строительство и штукатурные работы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Сантехника и </a:t>
            </a:r>
            <a:r>
              <a:rPr lang="ru-RU" sz="1200" b="1" dirty="0" smtClean="0">
                <a:solidFill>
                  <a:srgbClr val="0070C0"/>
                </a:solidFill>
              </a:rPr>
              <a:t>отопление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200" b="1" dirty="0">
              <a:solidFill>
                <a:srgbClr val="0070C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Холодильная техника и системы </a:t>
            </a:r>
            <a:r>
              <a:rPr lang="ru-RU" sz="1200" b="1" dirty="0" smtClean="0">
                <a:solidFill>
                  <a:srgbClr val="0070C0"/>
                </a:solidFill>
              </a:rPr>
              <a:t>кондиционирования</a:t>
            </a:r>
            <a:endParaRPr lang="ru-RU" sz="1200" b="1" dirty="0">
              <a:solidFill>
                <a:srgbClr val="0070C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Облицовка плиткой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Ремонт и обслуживание легковых автомобилей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Прикладная эстетика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Поварское дело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Парикмахерское искусство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Медицинский и социальный уход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Ресторанный сервис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Технология моды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Флористика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Графический дизайн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Визуальный </a:t>
            </a:r>
            <a:r>
              <a:rPr lang="ru-RU" sz="1200" b="1" dirty="0" err="1">
                <a:solidFill>
                  <a:srgbClr val="0070C0"/>
                </a:solidFill>
              </a:rPr>
              <a:t>мерчендайзинг</a:t>
            </a:r>
            <a:r>
              <a:rPr lang="ru-RU" sz="1200" b="1" dirty="0">
                <a:solidFill>
                  <a:srgbClr val="0070C0"/>
                </a:solidFill>
              </a:rPr>
              <a:t> и витринистика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Сетевое и системное администрирование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Веб-разработчик / Веб-дизайн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70C0"/>
                </a:solidFill>
              </a:rPr>
              <a:t>Плотницкое </a:t>
            </a:r>
            <a:r>
              <a:rPr lang="ru-RU" sz="1200" b="1" dirty="0">
                <a:solidFill>
                  <a:srgbClr val="0070C0"/>
                </a:solidFill>
              </a:rPr>
              <a:t>дело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70C0"/>
                </a:solidFill>
              </a:rPr>
              <a:t>Токарные </a:t>
            </a:r>
            <a:r>
              <a:rPr lang="ru-RU" sz="1200" b="1" dirty="0">
                <a:solidFill>
                  <a:srgbClr val="0070C0"/>
                </a:solidFill>
              </a:rPr>
              <a:t>работы на станках с ЧПУ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Информационные кабельные сети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Программные решения для бизнеса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Ювелирное дело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70C0"/>
                </a:solidFill>
              </a:rPr>
              <a:t>Обслуживание </a:t>
            </a:r>
            <a:r>
              <a:rPr lang="ru-RU" sz="1200" b="1" dirty="0">
                <a:solidFill>
                  <a:srgbClr val="0070C0"/>
                </a:solidFill>
              </a:rPr>
              <a:t>авиационной техники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Кондитерское дело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Кузовной ремонт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70C0"/>
                </a:solidFill>
              </a:rPr>
              <a:t>Автопокраска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70C0"/>
                </a:solidFill>
              </a:rPr>
              <a:t>Прототипирование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70C0"/>
                </a:solidFill>
              </a:rPr>
              <a:t>Обработка </a:t>
            </a:r>
            <a:r>
              <a:rPr lang="ru-RU" sz="1200" b="1" dirty="0">
                <a:solidFill>
                  <a:srgbClr val="0070C0"/>
                </a:solidFill>
              </a:rPr>
              <a:t>листового </a:t>
            </a:r>
            <a:r>
              <a:rPr lang="ru-RU" sz="1200" b="1" dirty="0" smtClean="0">
                <a:solidFill>
                  <a:srgbClr val="0070C0"/>
                </a:solidFill>
              </a:rPr>
              <a:t>металла</a:t>
            </a:r>
            <a:endParaRPr lang="ru-RU" sz="1200" b="1" dirty="0">
              <a:solidFill>
                <a:srgbClr val="0070C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B72D47"/>
                </a:solidFill>
              </a:rPr>
              <a:t>Печатные технологии в </a:t>
            </a:r>
            <a:r>
              <a:rPr lang="ru-RU" sz="1200" b="1" dirty="0" smtClean="0">
                <a:solidFill>
                  <a:srgbClr val="B72D47"/>
                </a:solidFill>
              </a:rPr>
              <a:t>прессе*</a:t>
            </a:r>
            <a:endParaRPr lang="ru-RU" sz="1200" b="1" dirty="0">
              <a:solidFill>
                <a:srgbClr val="B72D47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B72D47"/>
                </a:solidFill>
              </a:rPr>
              <a:t>Технология группового </a:t>
            </a:r>
            <a:r>
              <a:rPr lang="ru-RU" sz="1200" b="1" dirty="0" smtClean="0">
                <a:solidFill>
                  <a:srgbClr val="B72D47"/>
                </a:solidFill>
              </a:rPr>
              <a:t>производства*</a:t>
            </a:r>
            <a:endParaRPr lang="ru-RU" sz="1200" b="1" dirty="0">
              <a:solidFill>
                <a:srgbClr val="B72D47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err="1" smtClean="0">
                <a:solidFill>
                  <a:srgbClr val="B72D47"/>
                </a:solidFill>
              </a:rPr>
              <a:t>Полимеханика</a:t>
            </a:r>
            <a:r>
              <a:rPr lang="ru-RU" sz="1200" b="1" dirty="0">
                <a:solidFill>
                  <a:srgbClr val="B72D47"/>
                </a:solidFill>
              </a:rPr>
              <a:t>*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B72D47"/>
                </a:solidFill>
              </a:rPr>
              <a:t>Производство металлоконструкций*</a:t>
            </a:r>
            <a:endParaRPr lang="ru-RU" sz="1200" b="1" dirty="0">
              <a:solidFill>
                <a:srgbClr val="B72D47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B72D47"/>
                </a:solidFill>
              </a:rPr>
              <a:t>Технология изготовления полимерных </a:t>
            </a:r>
            <a:r>
              <a:rPr lang="ru-RU" sz="1200" b="1" dirty="0" smtClean="0">
                <a:solidFill>
                  <a:srgbClr val="B72D47"/>
                </a:solidFill>
              </a:rPr>
              <a:t>масс*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endParaRPr lang="ru-RU" sz="1200" b="1" dirty="0" smtClean="0">
              <a:solidFill>
                <a:srgbClr val="B72D47"/>
              </a:solidFill>
            </a:endParaRP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lang="ru-RU" sz="1200" b="1" i="1" dirty="0" smtClean="0">
                <a:solidFill>
                  <a:srgbClr val="B72D47"/>
                </a:solidFill>
              </a:rPr>
              <a:t>* - не имеем опыта участия</a:t>
            </a:r>
            <a:endParaRPr lang="ru-RU" sz="1200" b="1" i="1" dirty="0">
              <a:solidFill>
                <a:srgbClr val="B72D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8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8"/>
          <a:stretch/>
        </p:blipFill>
        <p:spPr bwMode="auto">
          <a:xfrm>
            <a:off x="1" y="0"/>
            <a:ext cx="919289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9" y="53340"/>
            <a:ext cx="8231144" cy="5640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Сборная Республики Татарстан на 2019 год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602162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31</a:t>
            </a:fld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40355" y="496794"/>
            <a:ext cx="891218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A8246F"/>
              </a:buClr>
            </a:pPr>
            <a:r>
              <a:rPr lang="ru-RU" sz="2200" b="1" dirty="0">
                <a:solidFill>
                  <a:srgbClr val="0070C0"/>
                </a:solidFill>
              </a:rPr>
              <a:t>Сформирована сборная РТ для подготовки к 2019 году - </a:t>
            </a:r>
            <a:r>
              <a:rPr lang="ru-RU" sz="2200" b="1" dirty="0" smtClean="0">
                <a:solidFill>
                  <a:srgbClr val="A8246F"/>
                </a:solidFill>
              </a:rPr>
              <a:t>116</a:t>
            </a:r>
            <a:r>
              <a:rPr lang="ru-RU" sz="2200" b="1" dirty="0" smtClean="0">
                <a:solidFill>
                  <a:srgbClr val="0070C0"/>
                </a:solidFill>
              </a:rPr>
              <a:t> человек</a:t>
            </a:r>
          </a:p>
          <a:p>
            <a:pPr algn="l">
              <a:buClr>
                <a:srgbClr val="A8246F"/>
              </a:buClr>
            </a:pPr>
            <a:endParaRPr lang="ru-RU" sz="1000" b="1" dirty="0">
              <a:solidFill>
                <a:srgbClr val="0070C0"/>
              </a:solidFill>
            </a:endParaRPr>
          </a:p>
          <a:p>
            <a:pPr algn="l">
              <a:buClr>
                <a:srgbClr val="A8246F"/>
              </a:buClr>
            </a:pPr>
            <a:r>
              <a:rPr lang="ru-RU" sz="2200" b="1" u="sng" dirty="0">
                <a:solidFill>
                  <a:srgbClr val="0070C0"/>
                </a:solidFill>
              </a:rPr>
              <a:t>Принципы формирования:</a:t>
            </a:r>
          </a:p>
          <a:p>
            <a:pPr marL="342900" indent="-342900" algn="l">
              <a:buClr>
                <a:srgbClr val="A8246F"/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70C0"/>
                </a:solidFill>
              </a:rPr>
              <a:t>возрастной критерий</a:t>
            </a:r>
          </a:p>
          <a:p>
            <a:pPr marL="342900" indent="-342900" algn="l">
              <a:buClr>
                <a:srgbClr val="A8246F"/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70C0"/>
                </a:solidFill>
              </a:rPr>
              <a:t>результаты в чемпионатах по стандартам «Ворлдскиллс»</a:t>
            </a:r>
          </a:p>
          <a:p>
            <a:pPr marL="342900" indent="-342900" algn="l">
              <a:buClr>
                <a:srgbClr val="A8246F"/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70C0"/>
                </a:solidFill>
              </a:rPr>
              <a:t>результаты в профессиональных модулях (дисциплинах) в рамках образовательного процесса</a:t>
            </a:r>
          </a:p>
          <a:p>
            <a:pPr marL="342900" indent="-342900" algn="l">
              <a:buClr>
                <a:srgbClr val="A8246F"/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70C0"/>
                </a:solidFill>
              </a:rPr>
              <a:t>языковая </a:t>
            </a:r>
            <a:r>
              <a:rPr lang="ru-RU" sz="2000" b="1" dirty="0" smtClean="0">
                <a:solidFill>
                  <a:srgbClr val="0070C0"/>
                </a:solidFill>
              </a:rPr>
              <a:t>подготовка</a:t>
            </a:r>
          </a:p>
          <a:p>
            <a:pPr marL="342900" indent="-342900" algn="l">
              <a:buClr>
                <a:srgbClr val="A8246F"/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70C0"/>
                </a:solidFill>
              </a:rPr>
              <a:t>место жительства (учебы)</a:t>
            </a:r>
            <a:endParaRPr lang="ru-RU" sz="2000" b="1" dirty="0">
              <a:solidFill>
                <a:srgbClr val="0070C0"/>
              </a:solidFill>
            </a:endParaRPr>
          </a:p>
          <a:p>
            <a:pPr algn="l">
              <a:buClr>
                <a:srgbClr val="A8246F"/>
              </a:buClr>
            </a:pPr>
            <a:endParaRPr lang="ru-RU" sz="1000" b="1" dirty="0">
              <a:solidFill>
                <a:srgbClr val="0070C0"/>
              </a:solidFill>
            </a:endParaRPr>
          </a:p>
          <a:p>
            <a:pPr>
              <a:buClr>
                <a:srgbClr val="A8246F"/>
              </a:buClr>
            </a:pPr>
            <a:r>
              <a:rPr lang="ru-RU" sz="2200" b="1" dirty="0">
                <a:solidFill>
                  <a:srgbClr val="A8246F"/>
                </a:solidFill>
              </a:rPr>
              <a:t>Подготовка по индивидуальным графикам </a:t>
            </a:r>
            <a:r>
              <a:rPr lang="ru-RU" sz="2200" b="1" dirty="0" smtClean="0">
                <a:solidFill>
                  <a:srgbClr val="A8246F"/>
                </a:solidFill>
              </a:rPr>
              <a:t>на базе специализированных центров компетенций, предприятий, вузов</a:t>
            </a:r>
            <a:endParaRPr lang="ru-RU" sz="2200" b="1" dirty="0">
              <a:solidFill>
                <a:srgbClr val="A824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8"/>
          <a:stretch/>
        </p:blipFill>
        <p:spPr bwMode="auto">
          <a:xfrm>
            <a:off x="1" y="0"/>
            <a:ext cx="919289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969" y="101198"/>
            <a:ext cx="8231144" cy="5640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Эксперты Республики Татарстан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602162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32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6220" y="1130199"/>
            <a:ext cx="8732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A8246F"/>
              </a:buClr>
            </a:pPr>
            <a:r>
              <a:rPr lang="ru-RU" sz="2200" b="1" dirty="0">
                <a:solidFill>
                  <a:srgbClr val="0070C0"/>
                </a:solidFill>
              </a:rPr>
              <a:t>На сегодняшний день от Республики Татарстан</a:t>
            </a:r>
          </a:p>
          <a:p>
            <a:pPr marL="342900" indent="-342900">
              <a:spcAft>
                <a:spcPts val="600"/>
              </a:spcAft>
              <a:buClr>
                <a:srgbClr val="A8246F"/>
              </a:buClr>
              <a:buFont typeface="Wingdings" panose="05000000000000000000" pitchFamily="2" charset="2"/>
              <a:buChar char="§"/>
            </a:pPr>
            <a:r>
              <a:rPr lang="ru-RU" sz="2200" b="1" dirty="0">
                <a:solidFill>
                  <a:srgbClr val="0070C0"/>
                </a:solidFill>
              </a:rPr>
              <a:t>международные эксперты – </a:t>
            </a:r>
            <a:r>
              <a:rPr lang="ru-RU" sz="2200" b="1" dirty="0">
                <a:solidFill>
                  <a:srgbClr val="A8246F"/>
                </a:solidFill>
              </a:rPr>
              <a:t>1</a:t>
            </a:r>
            <a:r>
              <a:rPr lang="ru-RU" sz="2200" b="1" dirty="0">
                <a:solidFill>
                  <a:srgbClr val="0070C0"/>
                </a:solidFill>
              </a:rPr>
              <a:t> чел.</a:t>
            </a:r>
          </a:p>
          <a:p>
            <a:pPr marL="342900" indent="-342900">
              <a:spcAft>
                <a:spcPts val="600"/>
              </a:spcAft>
              <a:buClr>
                <a:srgbClr val="A8246F"/>
              </a:buClr>
              <a:buFont typeface="Wingdings" panose="05000000000000000000" pitchFamily="2" charset="2"/>
              <a:buChar char="§"/>
            </a:pPr>
            <a:r>
              <a:rPr lang="ru-RU" sz="2200" b="1" dirty="0">
                <a:solidFill>
                  <a:srgbClr val="0070C0"/>
                </a:solidFill>
              </a:rPr>
              <a:t>национальные эксперты – </a:t>
            </a:r>
            <a:r>
              <a:rPr lang="ru-RU" sz="2200" b="1" dirty="0">
                <a:solidFill>
                  <a:srgbClr val="A8246F"/>
                </a:solidFill>
              </a:rPr>
              <a:t>7</a:t>
            </a:r>
            <a:r>
              <a:rPr lang="ru-RU" sz="2200" b="1" dirty="0">
                <a:solidFill>
                  <a:srgbClr val="0070C0"/>
                </a:solidFill>
              </a:rPr>
              <a:t> чел.</a:t>
            </a:r>
          </a:p>
          <a:p>
            <a:pPr marL="342900" indent="-342900">
              <a:spcAft>
                <a:spcPts val="600"/>
              </a:spcAft>
              <a:buClr>
                <a:srgbClr val="A8246F"/>
              </a:buClr>
              <a:buFont typeface="Wingdings" panose="05000000000000000000" pitchFamily="2" charset="2"/>
              <a:buChar char="§"/>
            </a:pPr>
            <a:r>
              <a:rPr lang="ru-RU" sz="2200" b="1" dirty="0">
                <a:solidFill>
                  <a:srgbClr val="0070C0"/>
                </a:solidFill>
              </a:rPr>
              <a:t>главные эксперты – </a:t>
            </a:r>
            <a:r>
              <a:rPr lang="ru-RU" sz="2200" b="1" dirty="0">
                <a:solidFill>
                  <a:srgbClr val="A8246F"/>
                </a:solidFill>
              </a:rPr>
              <a:t>8</a:t>
            </a:r>
            <a:r>
              <a:rPr lang="ru-RU" sz="2200" b="1" dirty="0">
                <a:solidFill>
                  <a:srgbClr val="0070C0"/>
                </a:solidFill>
              </a:rPr>
              <a:t> чел.</a:t>
            </a:r>
          </a:p>
          <a:p>
            <a:pPr marL="342900" indent="-342900">
              <a:spcAft>
                <a:spcPts val="600"/>
              </a:spcAft>
              <a:buClr>
                <a:srgbClr val="A8246F"/>
              </a:buClr>
              <a:buFont typeface="Wingdings" panose="05000000000000000000" pitchFamily="2" charset="2"/>
              <a:buChar char="§"/>
            </a:pPr>
            <a:r>
              <a:rPr lang="ru-RU" sz="2200" b="1" dirty="0">
                <a:solidFill>
                  <a:srgbClr val="0070C0"/>
                </a:solidFill>
              </a:rPr>
              <a:t>зам. главных экспертов – </a:t>
            </a:r>
            <a:r>
              <a:rPr lang="ru-RU" sz="2200" b="1" dirty="0">
                <a:solidFill>
                  <a:srgbClr val="A8246F"/>
                </a:solidFill>
              </a:rPr>
              <a:t>10</a:t>
            </a:r>
            <a:r>
              <a:rPr lang="ru-RU" sz="2200" b="1" dirty="0">
                <a:solidFill>
                  <a:srgbClr val="0070C0"/>
                </a:solidFill>
              </a:rPr>
              <a:t> чел</a:t>
            </a:r>
            <a:r>
              <a:rPr lang="ru-RU" sz="2200" b="1" dirty="0" smtClean="0">
                <a:solidFill>
                  <a:srgbClr val="0070C0"/>
                </a:solidFill>
              </a:rPr>
              <a:t>.</a:t>
            </a:r>
          </a:p>
          <a:p>
            <a:pPr>
              <a:spcAft>
                <a:spcPts val="600"/>
              </a:spcAft>
              <a:buClr>
                <a:srgbClr val="A8246F"/>
              </a:buClr>
            </a:pPr>
            <a:endParaRPr lang="ru-RU" sz="2200" b="1" dirty="0">
              <a:solidFill>
                <a:srgbClr val="0070C0"/>
              </a:solidFill>
            </a:endParaRPr>
          </a:p>
          <a:p>
            <a:pPr algn="ctr">
              <a:spcAft>
                <a:spcPts val="600"/>
              </a:spcAft>
              <a:buClr>
                <a:srgbClr val="A8246F"/>
              </a:buClr>
            </a:pPr>
            <a:r>
              <a:rPr lang="ru-RU" sz="2200" b="1" dirty="0" smtClean="0">
                <a:solidFill>
                  <a:srgbClr val="0070C0"/>
                </a:solidFill>
              </a:rPr>
              <a:t>Задача к 2019 году – максимально войти в состав</a:t>
            </a:r>
          </a:p>
          <a:p>
            <a:pPr algn="ctr">
              <a:spcAft>
                <a:spcPts val="600"/>
              </a:spcAft>
              <a:buClr>
                <a:srgbClr val="A8246F"/>
              </a:buClr>
            </a:pPr>
            <a:r>
              <a:rPr lang="ru-RU" sz="2200" b="1" dirty="0" smtClean="0">
                <a:solidFill>
                  <a:srgbClr val="0070C0"/>
                </a:solidFill>
              </a:rPr>
              <a:t>международных экспертов</a:t>
            </a:r>
            <a:endParaRPr lang="ru-RU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3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8"/>
          <a:stretch/>
        </p:blipFill>
        <p:spPr bwMode="auto">
          <a:xfrm>
            <a:off x="1" y="0"/>
            <a:ext cx="919289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602162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33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037761"/>
              </p:ext>
            </p:extLst>
          </p:nvPr>
        </p:nvGraphicFramePr>
        <p:xfrm>
          <a:off x="312420" y="963892"/>
          <a:ext cx="8473441" cy="3379512"/>
        </p:xfrm>
        <a:graphic>
          <a:graphicData uri="http://schemas.openxmlformats.org/drawingml/2006/table">
            <a:tbl>
              <a:tblPr/>
              <a:tblGrid>
                <a:gridCol w="802296"/>
                <a:gridCol w="3049140"/>
                <a:gridCol w="1706229"/>
                <a:gridCol w="1706229"/>
                <a:gridCol w="1209547"/>
              </a:tblGrid>
              <a:tr h="7765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Регион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Главные эксперты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Зам. гл. экспертов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Москва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Московская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 Татарстан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797"/>
                    </a:solidFill>
                  </a:tcPr>
                </a:tc>
              </a:tr>
              <a:tr h="260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Санкт-Петербург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Свердловская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Челябинская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Самарская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Ярославская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Красноярский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Новосибирская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6428" y="245978"/>
            <a:ext cx="8231144" cy="5640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ТОП-10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регионов по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количеству экспертов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3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8"/>
          <a:stretch/>
        </p:blipFill>
        <p:spPr bwMode="auto">
          <a:xfrm>
            <a:off x="1" y="0"/>
            <a:ext cx="919289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781" y="2017960"/>
            <a:ext cx="8231144" cy="564059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Проекты по независимой оценке качества подготовки выпускников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602162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16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8"/>
          <a:stretch/>
        </p:blipFill>
        <p:spPr bwMode="auto">
          <a:xfrm>
            <a:off x="1" y="0"/>
            <a:ext cx="919289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602162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35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3360" y="169081"/>
            <a:ext cx="8636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Итоговая аттестация выпускников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профессиональных образовательных учреждений на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основе стандартов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WorldSkills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831" y="1369410"/>
            <a:ext cx="886727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B72D47"/>
                </a:solidFill>
              </a:rPr>
              <a:t>20-25 июня 2016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года впервые проводилась государственная итоговая аттестация в формате единого экзамена по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5 профессиям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на основе стандартов «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Ворлдскиллс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dirty="0">
                <a:solidFill>
                  <a:srgbClr val="A8246F"/>
                </a:solidFill>
              </a:rPr>
              <a:t>443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выпускника из </a:t>
            </a:r>
            <a:r>
              <a:rPr lang="ru-RU" sz="1600" b="1" dirty="0">
                <a:solidFill>
                  <a:srgbClr val="A8246F"/>
                </a:solidFill>
              </a:rPr>
              <a:t>15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учреждений: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тракторист-машинист (</a:t>
            </a:r>
            <a:r>
              <a:rPr lang="ru-RU" sz="1600" b="1" dirty="0">
                <a:solidFill>
                  <a:srgbClr val="A8246F"/>
                </a:solidFill>
              </a:rPr>
              <a:t>92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чел., </a:t>
            </a:r>
            <a:r>
              <a:rPr lang="ru-RU" sz="1600" b="1" dirty="0">
                <a:solidFill>
                  <a:srgbClr val="A8246F"/>
                </a:solidFill>
              </a:rPr>
              <a:t>5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учреждений)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автомеханик (</a:t>
            </a:r>
            <a:r>
              <a:rPr lang="ru-RU" sz="1600" b="1" dirty="0">
                <a:solidFill>
                  <a:srgbClr val="A8246F"/>
                </a:solidFill>
              </a:rPr>
              <a:t>177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чел., </a:t>
            </a:r>
            <a:r>
              <a:rPr lang="ru-RU" sz="1600" b="1" dirty="0">
                <a:solidFill>
                  <a:srgbClr val="A8246F"/>
                </a:solidFill>
              </a:rPr>
              <a:t>9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учреждений)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повар, кондитер (</a:t>
            </a:r>
            <a:r>
              <a:rPr lang="ru-RU" sz="1600" b="1" dirty="0">
                <a:solidFill>
                  <a:srgbClr val="A8246F"/>
                </a:solidFill>
              </a:rPr>
              <a:t>83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чел., </a:t>
            </a:r>
            <a:r>
              <a:rPr lang="ru-RU" sz="1600" b="1" dirty="0">
                <a:solidFill>
                  <a:srgbClr val="A8246F"/>
                </a:solidFill>
              </a:rPr>
              <a:t>6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учреждений)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сварщик (электро- и газосварочные работы) (</a:t>
            </a:r>
            <a:r>
              <a:rPr lang="ru-RU" sz="1600" b="1" dirty="0">
                <a:solidFill>
                  <a:srgbClr val="A8246F"/>
                </a:solidFill>
              </a:rPr>
              <a:t>87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чел., </a:t>
            </a:r>
            <a:r>
              <a:rPr lang="ru-RU" sz="1600" b="1" dirty="0">
                <a:solidFill>
                  <a:srgbClr val="A8246F"/>
                </a:solidFill>
              </a:rPr>
              <a:t>6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учреждений)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мастер общестроительных работ (</a:t>
            </a:r>
            <a:r>
              <a:rPr lang="ru-RU" sz="1600" b="1" dirty="0">
                <a:solidFill>
                  <a:srgbClr val="A8246F"/>
                </a:solidFill>
              </a:rPr>
              <a:t>35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чел., </a:t>
            </a:r>
            <a:r>
              <a:rPr lang="ru-RU" sz="1600" b="1" dirty="0">
                <a:solidFill>
                  <a:srgbClr val="A8246F"/>
                </a:solidFill>
              </a:rPr>
              <a:t>6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учреждений)</a:t>
            </a: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Единые региональные экзаменационные комиссии (</a:t>
            </a:r>
            <a:r>
              <a:rPr lang="ru-RU" sz="1600" b="1" dirty="0">
                <a:solidFill>
                  <a:srgbClr val="A8246F"/>
                </a:solidFill>
              </a:rPr>
              <a:t>52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человека):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эксперты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WorldSkills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представители профильных предприятий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15243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8"/>
          <a:stretch/>
        </p:blipFill>
        <p:spPr bwMode="auto">
          <a:xfrm>
            <a:off x="1" y="-38656"/>
            <a:ext cx="919289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602162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36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3286" y="169081"/>
            <a:ext cx="8506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Независимая сертификация квалификаций выпускников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профессиональных образовательных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учреждений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541020" y="1036320"/>
            <a:ext cx="8229600" cy="3779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В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B72D47"/>
                </a:solidFill>
                <a:effectLst/>
                <a:uLnTx/>
                <a:uFillTx/>
              </a:rPr>
              <a:t>июне 2016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B72D47"/>
                </a:solidFill>
                <a:effectLst/>
                <a:uLnTx/>
                <a:uFillTx/>
              </a:rPr>
              <a:t>года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реализован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«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пилотный» проект  по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B72D47"/>
                </a:solidFill>
                <a:effectLst/>
                <a:uLnTx/>
                <a:uFillTx/>
              </a:rPr>
              <a:t>2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направлениям: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«Нефтехимия» - ПАО «Нижнекамскнефтехим» и АО «ТАНЕКО» совместно с Техникумом нефтехимии и нефтепереработки: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«Аппаратчик» -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B72D47"/>
                </a:solidFill>
                <a:effectLst/>
                <a:uLnTx/>
                <a:uFillTx/>
              </a:rPr>
              <a:t>31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человек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«Машинист технологических насосов и компрессов» -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B72D47"/>
                </a:solidFill>
                <a:effectLst/>
                <a:uLnTx/>
                <a:uFillTx/>
              </a:rPr>
              <a:t>27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человек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B72D47"/>
                </a:solidFill>
                <a:effectLst/>
                <a:uLnTx/>
                <a:uFillTx/>
              </a:rPr>
              <a:t>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(из них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B72D47"/>
                </a:solidFill>
                <a:effectLst/>
                <a:uLnTx/>
                <a:uFillTx/>
              </a:rPr>
              <a:t>22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человека подтвердили квалификацию)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«Машиностроение» - ПАО «КАМАЗ» совместно с Камским государственным автомеханическим техникумом имени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Л.Б.Васильева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«Слесарь по ремонту автомобилей» -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B72D47"/>
                </a:solidFill>
                <a:effectLst/>
                <a:uLnTx/>
                <a:uFillTx/>
              </a:rPr>
              <a:t>50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человек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8058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0"/>
          <a:stretch/>
        </p:blipFill>
        <p:spPr bwMode="auto">
          <a:xfrm>
            <a:off x="1" y="0"/>
            <a:ext cx="919289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7020272" y="4803999"/>
            <a:ext cx="2133600" cy="273844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90872" y="195486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Мониторинг эффективности деятельности профессиональных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образовательных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организаций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40589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467ABA"/>
                </a:solidFill>
              </a:rPr>
              <a:t>Мониторинг эффективности включает в себя </a:t>
            </a:r>
            <a:r>
              <a:rPr lang="ru-RU" sz="2000" b="1" dirty="0">
                <a:solidFill>
                  <a:srgbClr val="A8246F"/>
                </a:solidFill>
              </a:rPr>
              <a:t>175</a:t>
            </a:r>
            <a:r>
              <a:rPr lang="ru-RU" sz="2000" b="1" dirty="0">
                <a:solidFill>
                  <a:srgbClr val="467ABA"/>
                </a:solidFill>
              </a:rPr>
              <a:t> абсолютных показателей по </a:t>
            </a:r>
            <a:r>
              <a:rPr lang="ru-RU" sz="2000" b="1" dirty="0">
                <a:solidFill>
                  <a:srgbClr val="A8246F"/>
                </a:solidFill>
              </a:rPr>
              <a:t>7</a:t>
            </a:r>
            <a:r>
              <a:rPr lang="ru-RU" sz="2000" b="1" dirty="0">
                <a:solidFill>
                  <a:srgbClr val="467ABA"/>
                </a:solidFill>
              </a:rPr>
              <a:t> направлениям деятельности, в том числе</a:t>
            </a:r>
            <a:r>
              <a:rPr lang="ru-RU" sz="2000" b="1" dirty="0" smtClean="0">
                <a:solidFill>
                  <a:srgbClr val="467ABA"/>
                </a:solidFill>
              </a:rPr>
              <a:t>:</a:t>
            </a:r>
          </a:p>
          <a:p>
            <a:endParaRPr lang="ru-RU" sz="2000" b="1" dirty="0">
              <a:solidFill>
                <a:srgbClr val="467ABA"/>
              </a:solidFill>
            </a:endParaRPr>
          </a:p>
          <a:p>
            <a:pPr marL="800066" lvl="1" indent="-342900">
              <a:buFont typeface="+mj-lt"/>
              <a:buAutoNum type="arabicPeriod"/>
            </a:pPr>
            <a:r>
              <a:rPr lang="ru-RU" sz="2000" b="1" dirty="0">
                <a:solidFill>
                  <a:srgbClr val="467ABA"/>
                </a:solidFill>
              </a:rPr>
              <a:t>образовательная деятельность (</a:t>
            </a:r>
            <a:r>
              <a:rPr lang="ru-RU" sz="2000" b="1" dirty="0">
                <a:solidFill>
                  <a:srgbClr val="A8246F"/>
                </a:solidFill>
              </a:rPr>
              <a:t>25</a:t>
            </a:r>
            <a:r>
              <a:rPr lang="ru-RU" sz="2000" b="1" dirty="0">
                <a:solidFill>
                  <a:srgbClr val="467ABA"/>
                </a:solidFill>
              </a:rPr>
              <a:t>)</a:t>
            </a:r>
          </a:p>
          <a:p>
            <a:pPr marL="800066" lvl="1" indent="-342900">
              <a:buFont typeface="+mj-lt"/>
              <a:buAutoNum type="arabicPeriod"/>
            </a:pPr>
            <a:r>
              <a:rPr lang="ru-RU" sz="2000" b="1" dirty="0">
                <a:solidFill>
                  <a:srgbClr val="467ABA"/>
                </a:solidFill>
              </a:rPr>
              <a:t>инновационная деятельность (</a:t>
            </a:r>
            <a:r>
              <a:rPr lang="ru-RU" sz="2000" b="1" dirty="0">
                <a:solidFill>
                  <a:srgbClr val="A8246F"/>
                </a:solidFill>
              </a:rPr>
              <a:t>8</a:t>
            </a:r>
            <a:r>
              <a:rPr lang="ru-RU" sz="2000" b="1" dirty="0">
                <a:solidFill>
                  <a:srgbClr val="467ABA"/>
                </a:solidFill>
              </a:rPr>
              <a:t>)</a:t>
            </a:r>
          </a:p>
          <a:p>
            <a:pPr marL="800066" lvl="1" indent="-342900">
              <a:buFont typeface="+mj-lt"/>
              <a:buAutoNum type="arabicPeriod"/>
            </a:pPr>
            <a:r>
              <a:rPr lang="ru-RU" sz="2000" b="1" dirty="0">
                <a:solidFill>
                  <a:srgbClr val="467ABA"/>
                </a:solidFill>
              </a:rPr>
              <a:t>движение </a:t>
            </a:r>
            <a:r>
              <a:rPr lang="en-US" sz="2000" b="1" dirty="0" err="1">
                <a:solidFill>
                  <a:srgbClr val="467ABA"/>
                </a:solidFill>
              </a:rPr>
              <a:t>WorldSkills</a:t>
            </a:r>
            <a:r>
              <a:rPr lang="ru-RU" sz="2000" b="1" dirty="0">
                <a:solidFill>
                  <a:srgbClr val="467ABA"/>
                </a:solidFill>
              </a:rPr>
              <a:t> (</a:t>
            </a:r>
            <a:r>
              <a:rPr lang="ru-RU" sz="2000" b="1" dirty="0">
                <a:solidFill>
                  <a:srgbClr val="A8246F"/>
                </a:solidFill>
              </a:rPr>
              <a:t>9</a:t>
            </a:r>
            <a:r>
              <a:rPr lang="ru-RU" sz="2000" b="1" dirty="0">
                <a:solidFill>
                  <a:srgbClr val="467ABA"/>
                </a:solidFill>
              </a:rPr>
              <a:t>)</a:t>
            </a:r>
          </a:p>
          <a:p>
            <a:pPr marL="800066" lvl="1" indent="-342900">
              <a:buFont typeface="+mj-lt"/>
              <a:buAutoNum type="arabicPeriod"/>
            </a:pPr>
            <a:r>
              <a:rPr lang="ru-RU" sz="2000" b="1" dirty="0">
                <a:solidFill>
                  <a:srgbClr val="467ABA"/>
                </a:solidFill>
              </a:rPr>
              <a:t>взаимодействие с работодателями (</a:t>
            </a:r>
            <a:r>
              <a:rPr lang="ru-RU" sz="2000" b="1" dirty="0">
                <a:solidFill>
                  <a:srgbClr val="A8246F"/>
                </a:solidFill>
              </a:rPr>
              <a:t>11</a:t>
            </a:r>
            <a:r>
              <a:rPr lang="ru-RU" sz="2000" b="1" dirty="0">
                <a:solidFill>
                  <a:srgbClr val="467ABA"/>
                </a:solidFill>
              </a:rPr>
              <a:t>)</a:t>
            </a:r>
          </a:p>
          <a:p>
            <a:pPr marL="800066" lvl="1" indent="-342900">
              <a:buFont typeface="+mj-lt"/>
              <a:buAutoNum type="arabicPeriod"/>
            </a:pPr>
            <a:r>
              <a:rPr lang="ru-RU" sz="2000" b="1" dirty="0">
                <a:solidFill>
                  <a:srgbClr val="467ABA"/>
                </a:solidFill>
              </a:rPr>
              <a:t>хозяйственная деятельность (</a:t>
            </a:r>
            <a:r>
              <a:rPr lang="ru-RU" sz="2000" b="1" dirty="0">
                <a:solidFill>
                  <a:srgbClr val="A8246F"/>
                </a:solidFill>
              </a:rPr>
              <a:t>20</a:t>
            </a:r>
            <a:r>
              <a:rPr lang="ru-RU" sz="2000" b="1" dirty="0">
                <a:solidFill>
                  <a:srgbClr val="467ABA"/>
                </a:solidFill>
              </a:rPr>
              <a:t>)</a:t>
            </a:r>
          </a:p>
          <a:p>
            <a:pPr marL="800066" lvl="1" indent="-342900">
              <a:buFont typeface="+mj-lt"/>
              <a:buAutoNum type="arabicPeriod"/>
            </a:pPr>
            <a:r>
              <a:rPr lang="ru-RU" sz="2000" b="1" dirty="0">
                <a:solidFill>
                  <a:srgbClr val="467ABA"/>
                </a:solidFill>
              </a:rPr>
              <a:t>кадровая работа (</a:t>
            </a:r>
            <a:r>
              <a:rPr lang="ru-RU" sz="2000" b="1" dirty="0">
                <a:solidFill>
                  <a:srgbClr val="A8246F"/>
                </a:solidFill>
              </a:rPr>
              <a:t>13</a:t>
            </a:r>
            <a:r>
              <a:rPr lang="ru-RU" sz="2000" b="1" dirty="0">
                <a:solidFill>
                  <a:srgbClr val="467ABA"/>
                </a:solidFill>
              </a:rPr>
              <a:t>)</a:t>
            </a:r>
          </a:p>
          <a:p>
            <a:pPr marL="800066" lvl="1" indent="-342900">
              <a:buFont typeface="+mj-lt"/>
              <a:buAutoNum type="arabicPeriod"/>
            </a:pPr>
            <a:r>
              <a:rPr lang="ru-RU" sz="2000" b="1" dirty="0">
                <a:solidFill>
                  <a:srgbClr val="467ABA"/>
                </a:solidFill>
              </a:rPr>
              <a:t>воспитательная работа (</a:t>
            </a:r>
            <a:r>
              <a:rPr lang="ru-RU" sz="2000" b="1" dirty="0">
                <a:solidFill>
                  <a:srgbClr val="A8246F"/>
                </a:solidFill>
              </a:rPr>
              <a:t>89</a:t>
            </a:r>
            <a:r>
              <a:rPr lang="ru-RU" sz="2000" b="1" dirty="0">
                <a:solidFill>
                  <a:srgbClr val="467ABA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5981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0"/>
          <a:stretch/>
        </p:blipFill>
        <p:spPr bwMode="auto">
          <a:xfrm>
            <a:off x="1" y="0"/>
            <a:ext cx="919289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7020272" y="4803999"/>
            <a:ext cx="2133600" cy="273844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90872" y="195486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Рейтинг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профессиональных образовательных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организаций (реальный сектор экономики)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228502"/>
              </p:ext>
            </p:extLst>
          </p:nvPr>
        </p:nvGraphicFramePr>
        <p:xfrm>
          <a:off x="323528" y="1059582"/>
          <a:ext cx="8568951" cy="381178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97356"/>
                <a:gridCol w="1279963"/>
                <a:gridCol w="741855"/>
                <a:gridCol w="741855"/>
                <a:gridCol w="670804"/>
                <a:gridCol w="670804"/>
                <a:gridCol w="670804"/>
                <a:gridCol w="670804"/>
                <a:gridCol w="716779"/>
                <a:gridCol w="716779"/>
                <a:gridCol w="595574"/>
                <a:gridCol w="595574"/>
              </a:tblGrid>
              <a:tr h="41946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ПОО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Учебно-методическая деятельность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Движение WSR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Финансово-хозяйственная деятельность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Воспитательная деятельность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Общий рейтинг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балл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место в рейтинге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балл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место в рейтинге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балл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место в рейтинге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балл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место в рейтинге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балл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место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Лениногорский нефтяной техникум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19,02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3,58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3,28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27,22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77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Международный колледж сервиса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10,26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6,25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2,56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19,86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66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Казанский торгово-экономический техникум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6,25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4,26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3,42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15,35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628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Альметьевский профессиональный колледж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2,11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5,67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623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Бугульминский профессионально-педагогический колледж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2,85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5,56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466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Чистопольский многопрофильный колледж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2,03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2,10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4,87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94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0"/>
          <a:stretch/>
        </p:blipFill>
        <p:spPr bwMode="auto">
          <a:xfrm>
            <a:off x="1" y="0"/>
            <a:ext cx="919289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7020272" y="4803999"/>
            <a:ext cx="2133600" cy="273844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90872" y="195486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Рейтинг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профессиональных образовательных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организаций (аграрный профиль)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762498"/>
              </p:ext>
            </p:extLst>
          </p:nvPr>
        </p:nvGraphicFramePr>
        <p:xfrm>
          <a:off x="107509" y="1200151"/>
          <a:ext cx="8856980" cy="3664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1723"/>
                <a:gridCol w="593027"/>
                <a:gridCol w="593027"/>
                <a:gridCol w="595856"/>
                <a:gridCol w="595856"/>
                <a:gridCol w="593027"/>
                <a:gridCol w="593027"/>
                <a:gridCol w="593027"/>
                <a:gridCol w="632600"/>
                <a:gridCol w="692527"/>
                <a:gridCol w="692527"/>
                <a:gridCol w="600378"/>
                <a:gridCol w="600378"/>
              </a:tblGrid>
              <a:tr h="4354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ПОО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Учебно-методическая деятельность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Движение WSR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Финансово-хозяйственная деятельность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Воспитательная деятельность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Показатель урожайности сельскохозяйственных угодий ПОО по отношению к среднему показателю урожайности с/х угодий по району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Общий рейтинг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балл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место в рейтинге 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балл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место в рейтинге 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балл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место в рейтинге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балл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место в рейтинге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балл</a:t>
                      </a:r>
                      <a:endParaRPr lang="ru-RU" sz="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место в рейтинге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балл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место в рейтинге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Сармановский</a:t>
                      </a:r>
                      <a:r>
                        <a:rPr lang="ru-RU" sz="1000" dirty="0">
                          <a:effectLst/>
                        </a:rPr>
                        <a:t> аграрный колледж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5,06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0,91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2,50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6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4,51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16,08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064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Нижнекамский агропромышленный колледж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3,82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4,80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0,51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11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2,40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9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2,39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16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13,92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120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Мензелинский сельскохозяйственный техникум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3,22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1,36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0,49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12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2,82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3,53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9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11,42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318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Актанышский технологический техникум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0,62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18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18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0,42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13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0,94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21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3,83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6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6,17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19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468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Атнинский</a:t>
                      </a:r>
                      <a:r>
                        <a:rPr lang="ru-RU" sz="1000" dirty="0">
                          <a:effectLst/>
                        </a:rPr>
                        <a:t> сельскохозяйственный техникум </a:t>
                      </a:r>
                      <a:r>
                        <a:rPr lang="ru-RU" sz="1000" dirty="0" err="1">
                          <a:effectLst/>
                        </a:rPr>
                        <a:t>им.Г.Тукая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1,26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14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1,30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7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0,27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17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2,45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7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19-21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5,28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4318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Бавлинский аграрный колледж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21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0,99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1,39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18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3,04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21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29" marR="50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111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0"/>
          <a:stretch/>
        </p:blipFill>
        <p:spPr bwMode="auto">
          <a:xfrm>
            <a:off x="1" y="0"/>
            <a:ext cx="9192896" cy="480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67" y="223495"/>
            <a:ext cx="8231144" cy="5640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Основные направления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развития профессионального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образования 2015/2016 учебного года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602162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4</a:t>
            </a:fld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7379" y="696114"/>
            <a:ext cx="8632321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200" b="1" dirty="0" smtClean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7967" y="1840051"/>
            <a:ext cx="8231144" cy="5640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80287" y="996304"/>
            <a:ext cx="8632321" cy="3879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200" b="1" dirty="0">
              <a:solidFill>
                <a:srgbClr val="0070C0"/>
              </a:solidFill>
            </a:endParaRPr>
          </a:p>
          <a:p>
            <a:pPr marL="514350" indent="-514350" algn="just">
              <a:buAutoNum type="romanUcPeriod"/>
            </a:pPr>
            <a:r>
              <a:rPr lang="ru-RU" sz="2200" b="1" dirty="0" smtClean="0">
                <a:solidFill>
                  <a:srgbClr val="0070C0"/>
                </a:solidFill>
              </a:rPr>
              <a:t>дальнейшая </a:t>
            </a:r>
            <a:r>
              <a:rPr lang="ru-RU" sz="2200" b="1" dirty="0">
                <a:solidFill>
                  <a:srgbClr val="0070C0"/>
                </a:solidFill>
              </a:rPr>
              <a:t>реализация программы по созданию ресурсных </a:t>
            </a:r>
            <a:r>
              <a:rPr lang="ru-RU" sz="2200" b="1" dirty="0" smtClean="0">
                <a:solidFill>
                  <a:srgbClr val="0070C0"/>
                </a:solidFill>
              </a:rPr>
              <a:t>центров</a:t>
            </a:r>
          </a:p>
          <a:p>
            <a:pPr marL="514350" indent="-514350" algn="just">
              <a:buAutoNum type="romanUcPeriod"/>
            </a:pPr>
            <a:endParaRPr lang="ru-RU" sz="2200" b="1" dirty="0" smtClean="0">
              <a:solidFill>
                <a:srgbClr val="0070C0"/>
              </a:solidFill>
            </a:endParaRPr>
          </a:p>
          <a:p>
            <a:pPr marL="514350" indent="-514350" algn="just">
              <a:buFont typeface="Arial" panose="020B0604020202020204" pitchFamily="34" charset="0"/>
              <a:buAutoNum type="romanUcPeriod"/>
            </a:pPr>
            <a:r>
              <a:rPr lang="ru-RU" sz="2200" b="1" dirty="0">
                <a:solidFill>
                  <a:srgbClr val="0070C0"/>
                </a:solidFill>
              </a:rPr>
              <a:t>развитие </a:t>
            </a:r>
            <a:r>
              <a:rPr lang="ru-RU" sz="2200" b="1" dirty="0" smtClean="0">
                <a:solidFill>
                  <a:srgbClr val="0070C0"/>
                </a:solidFill>
              </a:rPr>
              <a:t>движения </a:t>
            </a:r>
            <a:r>
              <a:rPr lang="ru-RU" sz="2200" b="1" dirty="0" err="1">
                <a:solidFill>
                  <a:srgbClr val="0070C0"/>
                </a:solidFill>
              </a:rPr>
              <a:t>WorldSkills</a:t>
            </a:r>
            <a:r>
              <a:rPr lang="ru-RU" sz="2200" b="1" dirty="0">
                <a:solidFill>
                  <a:srgbClr val="0070C0"/>
                </a:solidFill>
              </a:rPr>
              <a:t>, как механизма популяризации рабочих профессий и повышения качества </a:t>
            </a:r>
            <a:r>
              <a:rPr lang="ru-RU" sz="2200" b="1" dirty="0" smtClean="0">
                <a:solidFill>
                  <a:srgbClr val="0070C0"/>
                </a:solidFill>
              </a:rPr>
              <a:t>подготовки учащихся</a:t>
            </a:r>
          </a:p>
          <a:p>
            <a:pPr marL="514350" indent="-514350" algn="just">
              <a:buFont typeface="Arial" panose="020B0604020202020204" pitchFamily="34" charset="0"/>
              <a:buAutoNum type="romanUcPeriod"/>
            </a:pPr>
            <a:endParaRPr lang="ru-RU" sz="2200" b="1" dirty="0" smtClean="0">
              <a:solidFill>
                <a:srgbClr val="0070C0"/>
              </a:solidFill>
            </a:endParaRPr>
          </a:p>
          <a:p>
            <a:pPr marL="514350" indent="-514350" algn="just">
              <a:buFont typeface="Arial" panose="020B0604020202020204" pitchFamily="34" charset="0"/>
              <a:buAutoNum type="romanUcPeriod"/>
            </a:pPr>
            <a:r>
              <a:rPr lang="ru-RU" sz="2200" b="1" dirty="0" smtClean="0">
                <a:solidFill>
                  <a:srgbClr val="0070C0"/>
                </a:solidFill>
              </a:rPr>
              <a:t>реализация </a:t>
            </a:r>
            <a:r>
              <a:rPr lang="ru-RU" sz="2200" b="1" dirty="0">
                <a:solidFill>
                  <a:srgbClr val="0070C0"/>
                </a:solidFill>
              </a:rPr>
              <a:t>пилотных проектов по внедрению независимой оценки качества подготовки выпускников </a:t>
            </a:r>
            <a:r>
              <a:rPr lang="ru-RU" sz="2200" b="1" dirty="0" smtClean="0">
                <a:solidFill>
                  <a:srgbClr val="0070C0"/>
                </a:solidFill>
              </a:rPr>
              <a:t>СПО</a:t>
            </a:r>
            <a:endParaRPr lang="ru-RU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8480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0"/>
          <a:stretch/>
        </p:blipFill>
        <p:spPr bwMode="auto">
          <a:xfrm>
            <a:off x="1" y="0"/>
            <a:ext cx="919289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7020272" y="4803999"/>
            <a:ext cx="2133600" cy="273844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90872" y="195486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Рейтинг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профессиональных образовательных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организаций (педагогический профиль)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974197"/>
              </p:ext>
            </p:extLst>
          </p:nvPr>
        </p:nvGraphicFramePr>
        <p:xfrm>
          <a:off x="323528" y="1059582"/>
          <a:ext cx="8640959" cy="345638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01536"/>
                <a:gridCol w="1290719"/>
                <a:gridCol w="748089"/>
                <a:gridCol w="748089"/>
                <a:gridCol w="676441"/>
                <a:gridCol w="676441"/>
                <a:gridCol w="676441"/>
                <a:gridCol w="676441"/>
                <a:gridCol w="722802"/>
                <a:gridCol w="722802"/>
                <a:gridCol w="600579"/>
                <a:gridCol w="600579"/>
              </a:tblGrid>
              <a:tr h="52005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ПОО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Учебно-методическая деятельность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Движение WSR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Финансово-хозяйственная деятельность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Воспитательная деятельность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Общий рейтинг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94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балл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место в рейтинге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балл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место в рейтинге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балл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место в рейтинге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балл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место в рейтинге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балл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место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0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Казанский педагогический колледж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9,02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4,70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0,71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3,80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18,23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5200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Арский педагогический колледж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9,10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4,15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14,52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5200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Набережночелнинский педагогический колледж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7,18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3,48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13,09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866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Лениногорский музыкально-художественный педагогический колледж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5,36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8,84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285" marR="492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76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0"/>
          <a:stretch/>
        </p:blipFill>
        <p:spPr bwMode="auto">
          <a:xfrm>
            <a:off x="1" y="0"/>
            <a:ext cx="919289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7020272" y="4803999"/>
            <a:ext cx="2133600" cy="273844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90872" y="195486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Региональный Стандарт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кадрового обеспечения промышленного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роста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7419" y="843558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A8246F"/>
                </a:solidFill>
              </a:rPr>
              <a:t>2016 год </a:t>
            </a:r>
            <a:r>
              <a:rPr lang="ru-RU" sz="2000" b="1" dirty="0">
                <a:solidFill>
                  <a:srgbClr val="467ABA"/>
                </a:solidFill>
              </a:rPr>
              <a:t>– </a:t>
            </a:r>
            <a:r>
              <a:rPr lang="ru-RU" sz="2000" b="1" dirty="0" smtClean="0">
                <a:solidFill>
                  <a:srgbClr val="467ABA"/>
                </a:solidFill>
              </a:rPr>
              <a:t>в республике начата работа </a:t>
            </a:r>
            <a:r>
              <a:rPr lang="ru-RU" sz="2000" b="1" dirty="0">
                <a:solidFill>
                  <a:srgbClr val="467ABA"/>
                </a:solidFill>
              </a:rPr>
              <a:t>по внедрению регионального </a:t>
            </a:r>
            <a:r>
              <a:rPr lang="ru-RU" sz="2000" b="1" dirty="0" smtClean="0">
                <a:solidFill>
                  <a:srgbClr val="467ABA"/>
                </a:solidFill>
              </a:rPr>
              <a:t>Стандарта </a:t>
            </a:r>
            <a:r>
              <a:rPr lang="ru-RU" sz="2000" b="1" dirty="0">
                <a:solidFill>
                  <a:srgbClr val="467ABA"/>
                </a:solidFill>
              </a:rPr>
              <a:t>кадрового обеспечения </a:t>
            </a:r>
            <a:r>
              <a:rPr lang="ru-RU" sz="2000" b="1" dirty="0" smtClean="0">
                <a:solidFill>
                  <a:srgbClr val="467ABA"/>
                </a:solidFill>
              </a:rPr>
              <a:t>промышленного роста</a:t>
            </a:r>
          </a:p>
          <a:p>
            <a:pPr algn="just"/>
            <a:endParaRPr lang="ru-RU" sz="2000" b="1" dirty="0">
              <a:solidFill>
                <a:srgbClr val="467ABA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467ABA"/>
                </a:solidFill>
              </a:rPr>
              <a:t>участвуют в «пилотном» проекте - </a:t>
            </a:r>
            <a:r>
              <a:rPr lang="ru-RU" sz="2000" b="1" dirty="0" smtClean="0">
                <a:solidFill>
                  <a:srgbClr val="A8246F"/>
                </a:solidFill>
              </a:rPr>
              <a:t>21 </a:t>
            </a:r>
            <a:r>
              <a:rPr lang="ru-RU" sz="2000" b="1" dirty="0">
                <a:solidFill>
                  <a:srgbClr val="A8246F"/>
                </a:solidFill>
              </a:rPr>
              <a:t>регион </a:t>
            </a:r>
            <a:r>
              <a:rPr lang="ru-RU" sz="2000" b="1" dirty="0" smtClean="0">
                <a:solidFill>
                  <a:srgbClr val="467ABA"/>
                </a:solidFill>
              </a:rPr>
              <a:t>Российской Федерации</a:t>
            </a:r>
            <a:endParaRPr lang="ru-RU" sz="2000" b="1" dirty="0">
              <a:solidFill>
                <a:srgbClr val="467ABA"/>
              </a:solidFill>
            </a:endParaRPr>
          </a:p>
          <a:p>
            <a:pPr algn="just"/>
            <a:endParaRPr lang="ru-RU" sz="2000" b="1" dirty="0" smtClean="0">
              <a:solidFill>
                <a:srgbClr val="467ABA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467ABA"/>
                </a:solidFill>
              </a:rPr>
              <a:t>Соглашение </a:t>
            </a:r>
            <a:r>
              <a:rPr lang="ru-RU" sz="2000" b="1" dirty="0">
                <a:solidFill>
                  <a:srgbClr val="467ABA"/>
                </a:solidFill>
              </a:rPr>
              <a:t>между Агентством стратегических </a:t>
            </a:r>
            <a:r>
              <a:rPr lang="ru-RU" sz="2000" b="1" dirty="0" smtClean="0">
                <a:solidFill>
                  <a:srgbClr val="467ABA"/>
                </a:solidFill>
              </a:rPr>
              <a:t>инициатив и регионами Российской Федерации</a:t>
            </a:r>
            <a:endParaRPr lang="ru-RU" sz="2000" b="1" dirty="0">
              <a:solidFill>
                <a:srgbClr val="467ABA"/>
              </a:solidFill>
            </a:endParaRPr>
          </a:p>
          <a:p>
            <a:pPr algn="just"/>
            <a:endParaRPr lang="ru-RU" sz="2000" b="1" dirty="0" smtClean="0">
              <a:solidFill>
                <a:srgbClr val="467ABA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467ABA"/>
                </a:solidFill>
              </a:rPr>
              <a:t> </a:t>
            </a:r>
            <a:r>
              <a:rPr lang="ru-RU" sz="2000" b="1" dirty="0" smtClean="0">
                <a:solidFill>
                  <a:srgbClr val="A8246F"/>
                </a:solidFill>
              </a:rPr>
              <a:t>Задачи 1 этапа: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rgbClr val="467ABA"/>
                </a:solidFill>
              </a:rPr>
              <a:t>определение заказчиков </a:t>
            </a:r>
            <a:r>
              <a:rPr lang="ru-RU" sz="2000" b="1" dirty="0">
                <a:solidFill>
                  <a:srgbClr val="467ABA"/>
                </a:solidFill>
              </a:rPr>
              <a:t>подготовки </a:t>
            </a:r>
            <a:r>
              <a:rPr lang="ru-RU" sz="2000" b="1" dirty="0" smtClean="0">
                <a:solidFill>
                  <a:srgbClr val="467ABA"/>
                </a:solidFill>
              </a:rPr>
              <a:t>кадров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rgbClr val="467ABA"/>
                </a:solidFill>
              </a:rPr>
              <a:t>определение востребованных </a:t>
            </a:r>
            <a:r>
              <a:rPr lang="ru-RU" sz="2000" b="1" dirty="0">
                <a:solidFill>
                  <a:srgbClr val="467ABA"/>
                </a:solidFill>
              </a:rPr>
              <a:t>и перспективных </a:t>
            </a:r>
            <a:r>
              <a:rPr lang="ru-RU" sz="2000" b="1" dirty="0" smtClean="0">
                <a:solidFill>
                  <a:srgbClr val="467ABA"/>
                </a:solidFill>
              </a:rPr>
              <a:t>профессий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rgbClr val="467ABA"/>
                </a:solidFill>
              </a:rPr>
              <a:t>определение </a:t>
            </a:r>
            <a:r>
              <a:rPr lang="ru-RU" sz="2000" b="1" dirty="0">
                <a:solidFill>
                  <a:srgbClr val="467ABA"/>
                </a:solidFill>
              </a:rPr>
              <a:t>опорных образовательных организаций</a:t>
            </a:r>
            <a:endParaRPr lang="ru-RU" sz="2000" b="1" dirty="0">
              <a:solidFill>
                <a:srgbClr val="467ABA"/>
              </a:solidFill>
            </a:endParaRPr>
          </a:p>
          <a:p>
            <a:pPr algn="just"/>
            <a:endParaRPr lang="ru-RU" sz="2000" b="1" dirty="0">
              <a:solidFill>
                <a:srgbClr val="467A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35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0"/>
          <a:stretch/>
        </p:blipFill>
        <p:spPr bwMode="auto">
          <a:xfrm>
            <a:off x="1" y="0"/>
            <a:ext cx="919289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7020272" y="4803999"/>
            <a:ext cx="2133600" cy="273844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5321" y="375960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Основные задачи на 2016/2017 учебный год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7977" y="1300758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467ABA"/>
                </a:solidFill>
              </a:rPr>
              <a:t>- создание </a:t>
            </a:r>
            <a:r>
              <a:rPr lang="ru-RU" sz="1800" b="1" dirty="0">
                <a:solidFill>
                  <a:srgbClr val="467ABA"/>
                </a:solidFill>
              </a:rPr>
              <a:t>ресурсных центров и реализация процедуры реорганизации </a:t>
            </a:r>
            <a:r>
              <a:rPr lang="ru-RU" sz="1800" b="1" dirty="0" smtClean="0">
                <a:solidFill>
                  <a:srgbClr val="467ABA"/>
                </a:solidFill>
              </a:rPr>
              <a:t>неэффективных учреждений</a:t>
            </a:r>
          </a:p>
          <a:p>
            <a:pPr algn="just"/>
            <a:r>
              <a:rPr lang="ru-RU" sz="1800" b="1" dirty="0" smtClean="0">
                <a:solidFill>
                  <a:srgbClr val="467ABA"/>
                </a:solidFill>
              </a:rPr>
              <a:t>- дальнейшее развитие конкурсного движения </a:t>
            </a:r>
            <a:r>
              <a:rPr lang="ru-RU" sz="1800" b="1" dirty="0" err="1" smtClean="0">
                <a:solidFill>
                  <a:srgbClr val="467ABA"/>
                </a:solidFill>
              </a:rPr>
              <a:t>WorldSkills</a:t>
            </a:r>
            <a:r>
              <a:rPr lang="ru-RU" sz="1800" b="1" dirty="0" smtClean="0">
                <a:solidFill>
                  <a:srgbClr val="467ABA"/>
                </a:solidFill>
              </a:rPr>
              <a:t> </a:t>
            </a:r>
          </a:p>
          <a:p>
            <a:pPr algn="just"/>
            <a:r>
              <a:rPr lang="ru-RU" sz="1800" b="1" dirty="0" smtClean="0">
                <a:solidFill>
                  <a:srgbClr val="467ABA"/>
                </a:solidFill>
              </a:rPr>
              <a:t>- определение </a:t>
            </a:r>
            <a:r>
              <a:rPr lang="ru-RU" sz="1800" b="1" dirty="0">
                <a:solidFill>
                  <a:srgbClr val="467ABA"/>
                </a:solidFill>
              </a:rPr>
              <a:t>и реализация стратегии подготовки сборной Республики </a:t>
            </a:r>
            <a:r>
              <a:rPr lang="ru-RU" sz="1800" b="1" dirty="0" smtClean="0">
                <a:solidFill>
                  <a:srgbClr val="467ABA"/>
                </a:solidFill>
              </a:rPr>
              <a:t>Татарстан </a:t>
            </a:r>
            <a:r>
              <a:rPr lang="ru-RU" sz="1800" b="1" dirty="0">
                <a:solidFill>
                  <a:srgbClr val="467ABA"/>
                </a:solidFill>
              </a:rPr>
              <a:t>к чемпионатам </a:t>
            </a:r>
            <a:r>
              <a:rPr lang="ru-RU" sz="1800" b="1" dirty="0" err="1">
                <a:solidFill>
                  <a:srgbClr val="467ABA"/>
                </a:solidFill>
              </a:rPr>
              <a:t>WorldSkills</a:t>
            </a:r>
            <a:r>
              <a:rPr lang="ru-RU" sz="1800" b="1" dirty="0">
                <a:solidFill>
                  <a:srgbClr val="467ABA"/>
                </a:solidFill>
              </a:rPr>
              <a:t> </a:t>
            </a:r>
            <a:r>
              <a:rPr lang="ru-RU" sz="1800" b="1" dirty="0" err="1" smtClean="0">
                <a:solidFill>
                  <a:srgbClr val="467ABA"/>
                </a:solidFill>
              </a:rPr>
              <a:t>Competition</a:t>
            </a:r>
            <a:endParaRPr lang="ru-RU" sz="1800" b="1" dirty="0" smtClean="0">
              <a:solidFill>
                <a:srgbClr val="467ABA"/>
              </a:solidFill>
            </a:endParaRPr>
          </a:p>
          <a:p>
            <a:pPr algn="just"/>
            <a:r>
              <a:rPr lang="ru-RU" sz="1800" b="1" dirty="0" smtClean="0">
                <a:solidFill>
                  <a:srgbClr val="467ABA"/>
                </a:solidFill>
              </a:rPr>
              <a:t>- реализация программ </a:t>
            </a:r>
            <a:r>
              <a:rPr lang="ru-RU" sz="1800" b="1" dirty="0">
                <a:solidFill>
                  <a:srgbClr val="467ABA"/>
                </a:solidFill>
              </a:rPr>
              <a:t>по наиболее востребованным профессиям, </a:t>
            </a:r>
            <a:r>
              <a:rPr lang="ru-RU" sz="1800" b="1" dirty="0" smtClean="0">
                <a:solidFill>
                  <a:srgbClr val="467ABA"/>
                </a:solidFill>
              </a:rPr>
              <a:t>входящих в ТОП-50</a:t>
            </a:r>
          </a:p>
          <a:p>
            <a:pPr algn="just"/>
            <a:r>
              <a:rPr lang="ru-RU" sz="1800" b="1" dirty="0" smtClean="0">
                <a:solidFill>
                  <a:srgbClr val="467ABA"/>
                </a:solidFill>
              </a:rPr>
              <a:t>- внедрение регионального </a:t>
            </a:r>
            <a:r>
              <a:rPr lang="ru-RU" sz="1800" b="1" dirty="0">
                <a:solidFill>
                  <a:srgbClr val="467ABA"/>
                </a:solidFill>
              </a:rPr>
              <a:t>стандарта кадрового обеспечения </a:t>
            </a:r>
            <a:r>
              <a:rPr lang="ru-RU" sz="1800" b="1" dirty="0" smtClean="0">
                <a:solidFill>
                  <a:srgbClr val="467ABA"/>
                </a:solidFill>
              </a:rPr>
              <a:t>промышленного роста</a:t>
            </a:r>
          </a:p>
          <a:p>
            <a:pPr algn="just"/>
            <a:r>
              <a:rPr lang="ru-RU" sz="1800" b="1" dirty="0" smtClean="0">
                <a:solidFill>
                  <a:srgbClr val="467ABA"/>
                </a:solidFill>
              </a:rPr>
              <a:t>- масштабирование </a:t>
            </a:r>
            <a:r>
              <a:rPr lang="ru-RU" sz="1800" b="1" dirty="0">
                <a:solidFill>
                  <a:srgbClr val="467ABA"/>
                </a:solidFill>
              </a:rPr>
              <a:t>системы сертификации квалификаций с учетом </a:t>
            </a:r>
            <a:r>
              <a:rPr lang="ru-RU" sz="1800" b="1" dirty="0" smtClean="0">
                <a:solidFill>
                  <a:srgbClr val="467ABA"/>
                </a:solidFill>
              </a:rPr>
              <a:t>разрабатываемых на </a:t>
            </a:r>
            <a:r>
              <a:rPr lang="ru-RU" sz="1800" b="1" dirty="0">
                <a:solidFill>
                  <a:srgbClr val="467ABA"/>
                </a:solidFill>
              </a:rPr>
              <a:t>федеральном </a:t>
            </a:r>
            <a:r>
              <a:rPr lang="ru-RU" sz="1800" b="1" dirty="0" smtClean="0">
                <a:solidFill>
                  <a:srgbClr val="467ABA"/>
                </a:solidFill>
              </a:rPr>
              <a:t>уровне механизмов</a:t>
            </a:r>
          </a:p>
        </p:txBody>
      </p:sp>
    </p:spTree>
    <p:extLst>
      <p:ext uri="{BB962C8B-B14F-4D97-AF65-F5344CB8AC3E}">
        <p14:creationId xmlns:p14="http://schemas.microsoft.com/office/powerpoint/2010/main" val="4156668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44449"/>
            <a:ext cx="9175750" cy="52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028801"/>
            <a:ext cx="9144000" cy="830966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ctr"/>
            <a:r>
              <a:rPr lang="ru-RU" altLang="ru-RU" sz="4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ВНИМАНИЕ!</a:t>
            </a:r>
            <a:endParaRPr lang="ru-RU" sz="48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8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8"/>
          <a:stretch/>
        </p:blipFill>
        <p:spPr bwMode="auto">
          <a:xfrm>
            <a:off x="1" y="0"/>
            <a:ext cx="919289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781" y="2017960"/>
            <a:ext cx="8231144" cy="564059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Ресурсные центры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602162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7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0"/>
          <a:stretch/>
        </p:blipFill>
        <p:spPr bwMode="auto">
          <a:xfrm>
            <a:off x="1" y="0"/>
            <a:ext cx="9192896" cy="480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67" y="223495"/>
            <a:ext cx="8231144" cy="5640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Создание сети ресурсных центров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974904" y="4602162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/>
              <a:pPr/>
              <a:t>6</a:t>
            </a:fld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7379" y="696114"/>
            <a:ext cx="8632321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200" b="1" dirty="0" smtClean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7967" y="1840051"/>
            <a:ext cx="8231144" cy="5640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57200" y="1057156"/>
            <a:ext cx="8229600" cy="375106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ru-RU" sz="2000" b="1" dirty="0" smtClean="0">
                <a:solidFill>
                  <a:srgbClr val="A8246F"/>
                </a:solidFill>
              </a:rPr>
              <a:t>2014-2015 – 14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ресурсных центров</a:t>
            </a:r>
            <a:endParaRPr lang="ru-RU" sz="2000" dirty="0" smtClean="0">
              <a:solidFill>
                <a:srgbClr val="0070C0"/>
              </a:solidFill>
            </a:endParaRPr>
          </a:p>
          <a:p>
            <a:pPr indent="0"/>
            <a:r>
              <a:rPr lang="ru-RU" sz="2000" b="1" dirty="0" smtClean="0">
                <a:solidFill>
                  <a:srgbClr val="A8246F"/>
                </a:solidFill>
              </a:rPr>
              <a:t>2016 – 6 </a:t>
            </a:r>
            <a:r>
              <a:rPr lang="ru-RU" sz="2000" b="1" dirty="0" smtClean="0">
                <a:solidFill>
                  <a:srgbClr val="0070C0"/>
                </a:solidFill>
              </a:rPr>
              <a:t>ресурсных центров</a:t>
            </a:r>
          </a:p>
          <a:p>
            <a:pPr indent="0">
              <a:buFont typeface="Arial" panose="020B0604020202020204" pitchFamily="34" charset="0"/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Объем финансирования из бюджета РТ за </a:t>
            </a:r>
            <a:r>
              <a:rPr lang="ru-RU" sz="2000" b="1" dirty="0" smtClean="0">
                <a:solidFill>
                  <a:srgbClr val="A8246F"/>
                </a:solidFill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</a:rPr>
              <a:t> года</a:t>
            </a:r>
            <a:endParaRPr lang="ru-RU" sz="2000" dirty="0" smtClean="0">
              <a:solidFill>
                <a:srgbClr val="002060"/>
              </a:solidFill>
            </a:endParaRPr>
          </a:p>
          <a:p>
            <a:pPr indent="0"/>
            <a:r>
              <a:rPr lang="ru-RU" sz="2000" b="1" dirty="0" smtClean="0">
                <a:solidFill>
                  <a:srgbClr val="0070C0"/>
                </a:solidFill>
              </a:rPr>
              <a:t>ремонт –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A8246F"/>
                </a:solidFill>
              </a:rPr>
              <a:t>2039,3</a:t>
            </a:r>
            <a:r>
              <a:rPr lang="ru-RU" sz="2000" b="1" dirty="0" smtClean="0">
                <a:solidFill>
                  <a:srgbClr val="002060"/>
                </a:solidFill>
              </a:rPr>
              <a:t> млн</a:t>
            </a:r>
            <a:r>
              <a:rPr lang="ru-RU" sz="2000" b="1" dirty="0" smtClean="0">
                <a:solidFill>
                  <a:srgbClr val="002060"/>
                </a:solidFill>
              </a:rPr>
              <a:t>. рублей</a:t>
            </a:r>
            <a:endParaRPr lang="ru-RU" sz="2000" dirty="0" smtClean="0">
              <a:solidFill>
                <a:srgbClr val="002060"/>
              </a:solidFill>
            </a:endParaRPr>
          </a:p>
          <a:p>
            <a:pPr indent="0"/>
            <a:r>
              <a:rPr lang="ru-RU" sz="2000" b="1" dirty="0" smtClean="0">
                <a:solidFill>
                  <a:srgbClr val="0070C0"/>
                </a:solidFill>
              </a:rPr>
              <a:t>закупка оборудования – </a:t>
            </a:r>
            <a:r>
              <a:rPr lang="ru-RU" sz="2000" b="1" dirty="0" smtClean="0">
                <a:solidFill>
                  <a:srgbClr val="A8246F"/>
                </a:solidFill>
              </a:rPr>
              <a:t>337</a:t>
            </a:r>
            <a:r>
              <a:rPr lang="ru-RU" sz="2000" b="1" dirty="0" smtClean="0">
                <a:solidFill>
                  <a:srgbClr val="002060"/>
                </a:solidFill>
              </a:rPr>
              <a:t> млн</a:t>
            </a:r>
            <a:r>
              <a:rPr lang="ru-RU" sz="2000" b="1" dirty="0" smtClean="0">
                <a:solidFill>
                  <a:srgbClr val="002060"/>
                </a:solidFill>
              </a:rPr>
              <a:t>. рублей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5078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8"/>
          <a:stretch/>
        </p:blipFill>
        <p:spPr bwMode="auto">
          <a:xfrm>
            <a:off x="0" y="-5306"/>
            <a:ext cx="9192896" cy="514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767747" y="123478"/>
            <a:ext cx="8117878" cy="714722"/>
          </a:xfrm>
          <a:prstGeom prst="rect">
            <a:avLst/>
          </a:prstGeom>
        </p:spPr>
        <p:txBody>
          <a:bodyPr vert="horz" lIns="91438" tIns="45719" rIns="91438" bIns="45719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Сеть ресурсных центров Республики Татарстан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anose="020B0604020202020204" pitchFamily="34" charset="0"/>
            </a:endParaRPr>
          </a:p>
          <a:p>
            <a:pPr algn="l">
              <a:buClr>
                <a:srgbClr val="FF0000"/>
              </a:buClr>
            </a:pPr>
            <a:r>
              <a:rPr lang="ru-RU" sz="2175" b="1" dirty="0">
                <a:solidFill>
                  <a:srgbClr val="44546A"/>
                </a:solidFill>
              </a:rPr>
              <a:t> </a:t>
            </a:r>
          </a:p>
          <a:p>
            <a:pPr algn="just"/>
            <a:endParaRPr lang="ru-RU" sz="2400" b="1" dirty="0">
              <a:solidFill>
                <a:srgbClr val="44546A"/>
              </a:solidFill>
            </a:endParaRPr>
          </a:p>
        </p:txBody>
      </p:sp>
      <p:graphicFrame>
        <p:nvGraphicFramePr>
          <p:cNvPr id="4097" name="Таблица 40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538360"/>
              </p:ext>
            </p:extLst>
          </p:nvPr>
        </p:nvGraphicFramePr>
        <p:xfrm>
          <a:off x="266701" y="838202"/>
          <a:ext cx="8618924" cy="3782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1336"/>
                <a:gridCol w="891758"/>
                <a:gridCol w="4245830"/>
              </a:tblGrid>
              <a:tr h="246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Наименование РЦ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«Базовые» предприятия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8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Елабужский политехнический колледж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ru-RU" sz="1400" b="1" dirty="0">
                        <a:solidFill>
                          <a:srgbClr val="A8246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Форд </a:t>
                      </a:r>
                      <a:r>
                        <a:rPr lang="ru-RU" sz="14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Соллерс</a:t>
                      </a:r>
                      <a:endParaRPr lang="ru-RU" sz="14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Елабужский автомобильный завод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4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Сармановский аграрный колледж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2014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Агросила Групп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8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Техникум нефтехимии и нефтепереработки (</a:t>
                      </a:r>
                      <a:r>
                        <a:rPr lang="ru-RU" sz="14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г.Нижнекамск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2014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Нижнекамскнефтехим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ТАНЕКО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4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Арский педагогический колледж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2014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Министерство образования и науки РТ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8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Камский государственный автомеханический техникум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2014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КАМАЗ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Форд </a:t>
                      </a:r>
                      <a:r>
                        <a:rPr lang="ru-RU" sz="14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Соллерс</a:t>
                      </a:r>
                      <a:endParaRPr lang="ru-RU" sz="14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8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Казанский энергетический колледж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Генерирующая компания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Сетевая компания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4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Казанский педагогический колледж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Министерство образования и науки РТ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4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Мензелинский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педагогический колледж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Министерство образования и науки РТ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4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Лениногорский политехнический колледж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Северо-западные магистральные нефтепроводы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8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Казанский авиационно-технический колледж имени </a:t>
                      </a:r>
                      <a:r>
                        <a:rPr lang="ru-RU" sz="14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П.В.Дементьева</a:t>
                      </a:r>
                      <a:endParaRPr lang="ru-RU" sz="14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  <a:endParaRPr lang="ru-RU" sz="1400" b="1" dirty="0">
                        <a:solidFill>
                          <a:srgbClr val="A8246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Казанский авиационный завод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Казанский вертолетный завод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57950" y="4569143"/>
            <a:ext cx="2057400" cy="273844"/>
          </a:xfrm>
        </p:spPr>
        <p:txBody>
          <a:bodyPr/>
          <a:lstStyle/>
          <a:p>
            <a:fld id="{660BE4A8-5457-4727-AE84-ECC12C338B5E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375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8"/>
          <a:stretch/>
        </p:blipFill>
        <p:spPr bwMode="auto">
          <a:xfrm>
            <a:off x="0" y="-5306"/>
            <a:ext cx="9192896" cy="514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767747" y="123478"/>
            <a:ext cx="8117878" cy="714722"/>
          </a:xfrm>
          <a:prstGeom prst="rect">
            <a:avLst/>
          </a:prstGeom>
        </p:spPr>
        <p:txBody>
          <a:bodyPr vert="horz" lIns="91438" tIns="45719" rIns="91438" bIns="45719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Сеть ресурсных центров Республики Татарстан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anose="020B0604020202020204" pitchFamily="34" charset="0"/>
            </a:endParaRPr>
          </a:p>
          <a:p>
            <a:pPr algn="l">
              <a:buClr>
                <a:srgbClr val="FF0000"/>
              </a:buClr>
            </a:pPr>
            <a:r>
              <a:rPr lang="ru-RU" sz="2175" b="1" dirty="0">
                <a:solidFill>
                  <a:srgbClr val="44546A"/>
                </a:solidFill>
              </a:rPr>
              <a:t> </a:t>
            </a:r>
          </a:p>
          <a:p>
            <a:pPr algn="just"/>
            <a:endParaRPr lang="ru-RU" sz="2400" b="1" dirty="0">
              <a:solidFill>
                <a:srgbClr val="44546A"/>
              </a:solidFill>
            </a:endParaRPr>
          </a:p>
        </p:txBody>
      </p:sp>
      <p:sp>
        <p:nvSpPr>
          <p:cNvPr id="5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57950" y="4569143"/>
            <a:ext cx="2057400" cy="273844"/>
          </a:xfrm>
        </p:spPr>
        <p:txBody>
          <a:bodyPr/>
          <a:lstStyle/>
          <a:p>
            <a:fld id="{660BE4A8-5457-4727-AE84-ECC12C338B5E}" type="slidenum">
              <a:rPr lang="ru-RU" smtClean="0"/>
              <a:t>8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109828"/>
              </p:ext>
            </p:extLst>
          </p:nvPr>
        </p:nvGraphicFramePr>
        <p:xfrm>
          <a:off x="281939" y="838203"/>
          <a:ext cx="8603685" cy="3984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9500"/>
                <a:gridCol w="1065075"/>
                <a:gridCol w="3309110"/>
              </a:tblGrid>
              <a:tr h="265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Наименование РЦ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«Базовые» предприятия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Казанский автотранспортный техникум имени </a:t>
                      </a:r>
                      <a:r>
                        <a:rPr lang="ru-RU" sz="14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А.П.Обыденнова</a:t>
                      </a:r>
                      <a:endParaRPr lang="ru-RU" sz="14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Метроэлектротранс</a:t>
                      </a:r>
                      <a:endParaRPr lang="ru-RU" sz="140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6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Лениногорский нефтяной техникум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Татнефть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6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Мамадышский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политехнический колледж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ИП </a:t>
                      </a:r>
                      <a:r>
                        <a:rPr lang="ru-RU" sz="14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Мутигуллин</a:t>
                      </a:r>
                      <a:endParaRPr lang="ru-RU" sz="14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6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Нижнекамский индустриальный техникум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Нижнекамскшина</a:t>
                      </a:r>
                      <a:endParaRPr lang="ru-RU" sz="14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Атнинский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сельскохозяйственный техникум</a:t>
                      </a:r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имени </a:t>
                      </a:r>
                      <a:r>
                        <a:rPr lang="ru-RU" sz="14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Г.Тукая</a:t>
                      </a:r>
                      <a:endParaRPr lang="ru-RU" sz="14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2016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ООО «Тукаевский», ООО «Шахтер»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6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Заинский политехнический колледж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2016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Сетевая компания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6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Зеленодольский механический колледж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2016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Завод имени Серго (ПОЗИС)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Лаишевский технико-экономический техникум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2016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Международный аэропорт Казань,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Группа компаний «</a:t>
                      </a:r>
                      <a:r>
                        <a:rPr lang="ru-RU" sz="14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Тулпар</a:t>
                      </a: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6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Казанский строительный колледж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2016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Ак </a:t>
                      </a:r>
                      <a:r>
                        <a:rPr lang="ru-RU" sz="14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Таш</a:t>
                      </a:r>
                      <a:endParaRPr lang="ru-RU" sz="14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2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Казанский техникум информационных технологий и связи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МЦК)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2016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Таттелеком</a:t>
                      </a:r>
                      <a:endParaRPr lang="ru-RU" sz="14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ICL</a:t>
                      </a:r>
                      <a:endParaRPr lang="ru-RU" sz="14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681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0"/>
          <a:stretch/>
        </p:blipFill>
        <p:spPr bwMode="auto">
          <a:xfrm>
            <a:off x="1" y="0"/>
            <a:ext cx="919289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7020272" y="4803999"/>
            <a:ext cx="2133600" cy="273844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90872" y="195486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Межрегиональный центр компетенций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7419" y="843558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A8246F"/>
                </a:solidFill>
              </a:rPr>
              <a:t>декабря </a:t>
            </a:r>
            <a:r>
              <a:rPr lang="ru-RU" sz="1600" b="1" dirty="0">
                <a:solidFill>
                  <a:srgbClr val="A8246F"/>
                </a:solidFill>
              </a:rPr>
              <a:t>2015 года </a:t>
            </a:r>
            <a:r>
              <a:rPr lang="ru-RU" sz="1600" b="1" dirty="0" smtClean="0">
                <a:solidFill>
                  <a:srgbClr val="467ABA"/>
                </a:solidFill>
              </a:rPr>
              <a:t>- Республика </a:t>
            </a:r>
            <a:r>
              <a:rPr lang="ru-RU" sz="1600" b="1" dirty="0">
                <a:solidFill>
                  <a:srgbClr val="467ABA"/>
                </a:solidFill>
              </a:rPr>
              <a:t>Татарстан </a:t>
            </a:r>
            <a:r>
              <a:rPr lang="ru-RU" sz="1600" b="1" dirty="0" smtClean="0">
                <a:solidFill>
                  <a:srgbClr val="467ABA"/>
                </a:solidFill>
              </a:rPr>
              <a:t>победитель </a:t>
            </a:r>
            <a:r>
              <a:rPr lang="ru-RU" sz="1600" b="1" dirty="0">
                <a:solidFill>
                  <a:srgbClr val="467ABA"/>
                </a:solidFill>
              </a:rPr>
              <a:t>в </a:t>
            </a:r>
            <a:r>
              <a:rPr lang="ru-RU" sz="1600" b="1" dirty="0" smtClean="0">
                <a:solidFill>
                  <a:srgbClr val="467ABA"/>
                </a:solidFill>
              </a:rPr>
              <a:t>Конкурсе </a:t>
            </a:r>
            <a:r>
              <a:rPr lang="ru-RU" sz="1600" b="1" dirty="0">
                <a:solidFill>
                  <a:srgbClr val="467ABA"/>
                </a:solidFill>
              </a:rPr>
              <a:t>проектов по созданию в России Межрегиональных центров </a:t>
            </a:r>
            <a:r>
              <a:rPr lang="ru-RU" sz="1600" b="1" dirty="0" smtClean="0">
                <a:solidFill>
                  <a:srgbClr val="467ABA"/>
                </a:solidFill>
              </a:rPr>
              <a:t>компетенций</a:t>
            </a:r>
            <a:endParaRPr lang="ru-RU" sz="1600" b="1" dirty="0">
              <a:solidFill>
                <a:srgbClr val="467ABA"/>
              </a:solidFill>
            </a:endParaRPr>
          </a:p>
          <a:p>
            <a:pPr algn="just"/>
            <a:endParaRPr lang="ru-RU" sz="1600" b="1" dirty="0" smtClean="0">
              <a:solidFill>
                <a:srgbClr val="467ABA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467ABA"/>
                </a:solidFill>
              </a:rPr>
              <a:t> </a:t>
            </a:r>
            <a:r>
              <a:rPr lang="ru-RU" sz="1600" b="1" dirty="0" smtClean="0">
                <a:solidFill>
                  <a:srgbClr val="A8246F"/>
                </a:solidFill>
              </a:rPr>
              <a:t>2016 года</a:t>
            </a:r>
            <a:r>
              <a:rPr lang="ru-RU" sz="1600" b="1" dirty="0" smtClean="0">
                <a:solidFill>
                  <a:srgbClr val="467ABA"/>
                </a:solidFill>
              </a:rPr>
              <a:t> на  </a:t>
            </a:r>
            <a:r>
              <a:rPr lang="ru-RU" sz="1600" b="1" dirty="0">
                <a:solidFill>
                  <a:srgbClr val="467ABA"/>
                </a:solidFill>
              </a:rPr>
              <a:t>базе Казанского техникума информационных технологий и связи - </a:t>
            </a:r>
            <a:r>
              <a:rPr lang="ru-RU" sz="1600" b="1" dirty="0" smtClean="0">
                <a:solidFill>
                  <a:srgbClr val="467ABA"/>
                </a:solidFill>
              </a:rPr>
              <a:t>Межрегиональный </a:t>
            </a:r>
            <a:r>
              <a:rPr lang="ru-RU" sz="1600" b="1" dirty="0">
                <a:solidFill>
                  <a:srgbClr val="467ABA"/>
                </a:solidFill>
              </a:rPr>
              <a:t>центр компетенций в области информационных и коммуникационных </a:t>
            </a:r>
            <a:r>
              <a:rPr lang="ru-RU" sz="1600" b="1" dirty="0" smtClean="0">
                <a:solidFill>
                  <a:srgbClr val="467ABA"/>
                </a:solidFill>
              </a:rPr>
              <a:t>технологий</a:t>
            </a:r>
          </a:p>
          <a:p>
            <a:pPr algn="just"/>
            <a:endParaRPr lang="ru-RU" sz="1600" b="1" dirty="0">
              <a:solidFill>
                <a:srgbClr val="467ABA"/>
              </a:solidFill>
            </a:endParaRPr>
          </a:p>
          <a:p>
            <a:pPr algn="just"/>
            <a:r>
              <a:rPr lang="ru-RU" sz="1600" b="1" u="sng" dirty="0" smtClean="0">
                <a:solidFill>
                  <a:srgbClr val="467ABA"/>
                </a:solidFill>
              </a:rPr>
              <a:t>Субсидии</a:t>
            </a:r>
            <a:r>
              <a:rPr lang="ru-RU" sz="1600" b="1" dirty="0" smtClean="0">
                <a:solidFill>
                  <a:srgbClr val="467ABA"/>
                </a:solidFill>
              </a:rPr>
              <a:t> из федерального бюджета – </a:t>
            </a:r>
            <a:r>
              <a:rPr lang="ru-RU" sz="1600" b="1" dirty="0" smtClean="0">
                <a:solidFill>
                  <a:srgbClr val="A8246F"/>
                </a:solidFill>
              </a:rPr>
              <a:t>105,68 </a:t>
            </a:r>
            <a:r>
              <a:rPr lang="ru-RU" sz="1600" b="1" dirty="0" smtClean="0">
                <a:solidFill>
                  <a:srgbClr val="467ABA"/>
                </a:solidFill>
              </a:rPr>
              <a:t>млн. </a:t>
            </a:r>
            <a:r>
              <a:rPr lang="ru-RU" sz="1600" b="1" dirty="0" smtClean="0">
                <a:solidFill>
                  <a:srgbClr val="467ABA"/>
                </a:solidFill>
              </a:rPr>
              <a:t>рублей</a:t>
            </a:r>
            <a:endParaRPr lang="ru-RU" sz="1600" b="1" dirty="0" smtClean="0">
              <a:solidFill>
                <a:srgbClr val="467ABA"/>
              </a:solidFill>
            </a:endParaRPr>
          </a:p>
          <a:p>
            <a:pPr algn="just"/>
            <a:r>
              <a:rPr lang="ru-RU" sz="1600" b="1" dirty="0">
                <a:solidFill>
                  <a:srgbClr val="467ABA"/>
                </a:solidFill>
              </a:rPr>
              <a:t> </a:t>
            </a:r>
            <a:r>
              <a:rPr lang="ru-RU" sz="1600" b="1" dirty="0" smtClean="0">
                <a:solidFill>
                  <a:srgbClr val="467ABA"/>
                </a:solidFill>
              </a:rPr>
              <a:t>                   из республиканского бюджета – </a:t>
            </a:r>
            <a:r>
              <a:rPr lang="ru-RU" sz="1600" b="1" dirty="0" smtClean="0">
                <a:solidFill>
                  <a:srgbClr val="A8246F"/>
                </a:solidFill>
              </a:rPr>
              <a:t>145,26</a:t>
            </a:r>
            <a:r>
              <a:rPr lang="ru-RU" sz="1600" b="1" dirty="0" smtClean="0">
                <a:solidFill>
                  <a:srgbClr val="467ABA"/>
                </a:solidFill>
              </a:rPr>
              <a:t> млн. </a:t>
            </a:r>
            <a:r>
              <a:rPr lang="ru-RU" sz="1600" b="1" dirty="0" smtClean="0">
                <a:solidFill>
                  <a:srgbClr val="467ABA"/>
                </a:solidFill>
              </a:rPr>
              <a:t>рублей</a:t>
            </a:r>
          </a:p>
          <a:p>
            <a:pPr algn="just"/>
            <a:endParaRPr lang="ru-RU" sz="1600" b="1" dirty="0" smtClean="0">
              <a:solidFill>
                <a:srgbClr val="467ABA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467ABA"/>
                </a:solidFill>
              </a:rPr>
              <a:t>Казанский </a:t>
            </a:r>
            <a:r>
              <a:rPr lang="ru-RU" sz="1600" b="1" dirty="0">
                <a:solidFill>
                  <a:srgbClr val="467ABA"/>
                </a:solidFill>
              </a:rPr>
              <a:t>техникум информационных технологий и связи </a:t>
            </a:r>
            <a:r>
              <a:rPr lang="ru-RU" sz="1600" b="1" dirty="0">
                <a:solidFill>
                  <a:srgbClr val="A8246F"/>
                </a:solidFill>
              </a:rPr>
              <a:t>(Мобильная робототехника, Графический дизайн, Сетевое и системное администрирование, Веб-дизайн, Информационные кабельные сети, Программные решения для бизнеса, </a:t>
            </a:r>
            <a:r>
              <a:rPr lang="ru-RU" sz="1600" b="1" dirty="0" smtClean="0">
                <a:solidFill>
                  <a:srgbClr val="A8246F"/>
                </a:solidFill>
              </a:rPr>
              <a:t>Программные </a:t>
            </a:r>
            <a:r>
              <a:rPr lang="ru-RU" sz="1600" b="1" dirty="0">
                <a:solidFill>
                  <a:srgbClr val="A8246F"/>
                </a:solidFill>
              </a:rPr>
              <a:t>решения для бизнеса на платформе 1С: </a:t>
            </a:r>
            <a:r>
              <a:rPr lang="ru-RU" sz="1600" b="1" dirty="0" smtClean="0">
                <a:solidFill>
                  <a:srgbClr val="A8246F"/>
                </a:solidFill>
              </a:rPr>
              <a:t>Предприятие, </a:t>
            </a:r>
            <a:r>
              <a:rPr lang="ru-RU" sz="1600" b="1" dirty="0">
                <a:solidFill>
                  <a:srgbClr val="A8246F"/>
                </a:solidFill>
              </a:rPr>
              <a:t>Разработка программного обеспечения, Видеомонтаж, Печатные технологии в прессе)</a:t>
            </a:r>
          </a:p>
          <a:p>
            <a:pPr algn="just"/>
            <a:endParaRPr lang="ru-RU" sz="2000" b="1" dirty="0">
              <a:solidFill>
                <a:srgbClr val="467ABA"/>
              </a:solidFill>
            </a:endParaRPr>
          </a:p>
          <a:p>
            <a:pPr algn="just"/>
            <a:endParaRPr lang="ru-RU" sz="2000" b="1" dirty="0">
              <a:solidFill>
                <a:srgbClr val="467A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36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4554</TotalTime>
  <Words>3082</Words>
  <Application>Microsoft Office PowerPoint</Application>
  <PresentationFormat>Экран (16:9)</PresentationFormat>
  <Paragraphs>1161</Paragraphs>
  <Slides>43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Office Theme</vt:lpstr>
      <vt:lpstr>1_Тема Office</vt:lpstr>
      <vt:lpstr>Презентация PowerPoint</vt:lpstr>
      <vt:lpstr>Презентация PowerPoint</vt:lpstr>
      <vt:lpstr>Прием в профессиональные образовательные организации на базе основного общего образования (9 кл.)</vt:lpstr>
      <vt:lpstr>Основные направления развития профессионального образования 2015/2016 учебного года</vt:lpstr>
      <vt:lpstr>Ресурсные центры</vt:lpstr>
      <vt:lpstr>Создание сети ресурсных центров</vt:lpstr>
      <vt:lpstr>Презентация PowerPoint</vt:lpstr>
      <vt:lpstr>Презентация PowerPoint</vt:lpstr>
      <vt:lpstr>Межрегиональный центр компетенций </vt:lpstr>
      <vt:lpstr>Критерии эффективности деятельности ресурсных центров </vt:lpstr>
      <vt:lpstr>Презентация PowerPoint</vt:lpstr>
      <vt:lpstr>Реорганизация сети СПО</vt:lpstr>
      <vt:lpstr>50 наиболее востребованных на рынке труда, новых и перспективных профессий, требующих среднего профессионального образования</vt:lpstr>
      <vt:lpstr>50 наиболее востребованных профессий, требующих среднего профессионального образования (ТОП-50)</vt:lpstr>
      <vt:lpstr>50 наиболее востребованных профессий, требующих среднего профессионального образования (ТОП-50)</vt:lpstr>
      <vt:lpstr>Презентация PowerPoint</vt:lpstr>
      <vt:lpstr>WorldSkills</vt:lpstr>
      <vt:lpstr>Региональный чемпионат «Молодые профессионалы» 2016</vt:lpstr>
      <vt:lpstr>Отбор участников республиканского чемпионата</vt:lpstr>
      <vt:lpstr>Отбор участников республиканского чемпионата</vt:lpstr>
      <vt:lpstr>Организации, которые не были представлены на региональном этапе ни одним участником</vt:lpstr>
      <vt:lpstr>Учреждения-лидеры по количеству занятых первых мест в региональном чемпионате</vt:lpstr>
      <vt:lpstr>ТОП-10 учреждений по количеству призовых мест</vt:lpstr>
      <vt:lpstr>Итоги финала национального чемпионата 2016</vt:lpstr>
      <vt:lpstr>Федеральный рейтинг учреждений по итогам финала</vt:lpstr>
      <vt:lpstr>Расширенный состав национальной сборной РФ</vt:lpstr>
      <vt:lpstr>Презентация PowerPoint</vt:lpstr>
      <vt:lpstr>Компетенции, представленные на мировых чемпионатах, по которым представители Республики Татарстан заняли  I место в г.Красногорске</vt:lpstr>
      <vt:lpstr>Стратегия подготовки сборной РТ к участию в мировых чемпионатах</vt:lpstr>
      <vt:lpstr>«Базовые» компетенции для подготовки сборной РТ</vt:lpstr>
      <vt:lpstr>Сборная Республики Татарстан на 2019 год</vt:lpstr>
      <vt:lpstr>Эксперты Республики Татарстан</vt:lpstr>
      <vt:lpstr>ТОП-10 регионов по количеству экспертов</vt:lpstr>
      <vt:lpstr>Проекты по независимой оценке качества подготовки выпускников</vt:lpstr>
      <vt:lpstr>Презентация PowerPoint</vt:lpstr>
      <vt:lpstr>Презентация PowerPoint</vt:lpstr>
      <vt:lpstr>Мониторинг эффективности деятельности профессиональных образовательных организаций </vt:lpstr>
      <vt:lpstr>Рейтинг профессиональных образовательных организаций (реальный сектор экономики)</vt:lpstr>
      <vt:lpstr>Рейтинг профессиональных образовательных организаций (аграрный профиль)</vt:lpstr>
      <vt:lpstr>Рейтинг профессиональных образовательных организаций (педагогический профиль)</vt:lpstr>
      <vt:lpstr>Региональный Стандарт кадрового обеспечения промышленного роста</vt:lpstr>
      <vt:lpstr>Основные задачи на 2016/2017 учебный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проекта создания ресурсных центров подготовки кадров в Республике Татарстан</dc:title>
  <dc:creator>User</dc:creator>
  <cp:lastModifiedBy>Admin</cp:lastModifiedBy>
  <cp:revision>382</cp:revision>
  <cp:lastPrinted>2016-08-10T17:24:08Z</cp:lastPrinted>
  <dcterms:created xsi:type="dcterms:W3CDTF">2016-02-05T15:59:35Z</dcterms:created>
  <dcterms:modified xsi:type="dcterms:W3CDTF">2016-08-10T17:51:52Z</dcterms:modified>
</cp:coreProperties>
</file>